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5" r:id="rId2"/>
    <p:sldId id="266" r:id="rId3"/>
    <p:sldId id="283" r:id="rId4"/>
    <p:sldId id="267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DA83-04F6-9F46-87FD-CD91C44340FB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7617F-2DEE-8845-86DC-63711D26F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3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asiafoundation.org</a:t>
            </a:r>
            <a:r>
              <a:rPr lang="en-US" dirty="0" smtClean="0"/>
              <a:t>/in-</a:t>
            </a:r>
            <a:r>
              <a:rPr lang="en-US" dirty="0" err="1" smtClean="0"/>
              <a:t>asia</a:t>
            </a:r>
            <a:r>
              <a:rPr lang="en-US" dirty="0" smtClean="0"/>
              <a:t>/2015/09/09/</a:t>
            </a:r>
            <a:r>
              <a:rPr lang="en-US" dirty="0" err="1" smtClean="0"/>
              <a:t>tpp</a:t>
            </a:r>
            <a:r>
              <a:rPr lang="en-US" dirty="0" smtClean="0"/>
              <a:t>-and-</a:t>
            </a:r>
            <a:r>
              <a:rPr lang="en-US" dirty="0" err="1" smtClean="0"/>
              <a:t>rcep</a:t>
            </a:r>
            <a:r>
              <a:rPr lang="en-US" dirty="0" smtClean="0"/>
              <a:t>-boon-or-bane-for-</a:t>
            </a:r>
            <a:r>
              <a:rPr lang="en-US" dirty="0" err="1" smtClean="0"/>
              <a:t>asean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C4984-8D08-C24B-B288-5A8F833376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www.postwesternworld.com</a:t>
            </a:r>
            <a:r>
              <a:rPr lang="en-US" dirty="0" smtClean="0"/>
              <a:t>/2015/08/21/tussle-regional-influence/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C4984-8D08-C24B-B288-5A8F833376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www.pecc.org</a:t>
            </a:r>
            <a:r>
              <a:rPr lang="en-US" dirty="0" smtClean="0"/>
              <a:t>/state-of-the-region-report-2014/265-state-of-the-region/2014-2015/595-chapter-2-can-rcep-and-the-tpp-be-path-ways-to-ftaap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C4984-8D08-C24B-B288-5A8F833376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4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2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6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6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EC92-95F8-DC4B-9827-7A2F5690DAC2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1F45-6FD3-154C-BBC3-DBCEDB9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066800"/>
            <a:ext cx="6705600" cy="13234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Dangers of Sensitive Sectors in FTAs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743200"/>
            <a:ext cx="6705600" cy="1175706"/>
          </a:xfrm>
        </p:spPr>
        <p:txBody>
          <a:bodyPr/>
          <a:lstStyle/>
          <a:p>
            <a:pPr algn="ctr"/>
            <a:r>
              <a:rPr lang="en-US" dirty="0" smtClean="0"/>
              <a:t>Alan V. Deardorff</a:t>
            </a:r>
          </a:p>
          <a:p>
            <a:pPr algn="ctr"/>
            <a:r>
              <a:rPr lang="en-US" dirty="0" smtClean="0"/>
              <a:t>University of Michigan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771078" y="4528966"/>
            <a:ext cx="67056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 smtClean="0"/>
              <a:t>Lecture 3</a:t>
            </a:r>
          </a:p>
          <a:p>
            <a:pPr algn="ctr"/>
            <a:r>
              <a:rPr lang="en-US" sz="2400" i="0" dirty="0" err="1" smtClean="0"/>
              <a:t>Nankai</a:t>
            </a:r>
            <a:r>
              <a:rPr lang="en-US" sz="2400" i="0" dirty="0" smtClean="0"/>
              <a:t> University</a:t>
            </a:r>
          </a:p>
          <a:p>
            <a:pPr algn="ctr"/>
            <a:r>
              <a:rPr lang="en-US" sz="2400" i="0" dirty="0" smtClean="0"/>
              <a:t>March 1, 2016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135205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rapezoid 79"/>
          <p:cNvSpPr/>
          <p:nvPr/>
        </p:nvSpPr>
        <p:spPr>
          <a:xfrm>
            <a:off x="5060908" y="2927174"/>
            <a:ext cx="1450975" cy="925691"/>
          </a:xfrm>
          <a:custGeom>
            <a:avLst/>
            <a:gdLst>
              <a:gd name="connsiteX0" fmla="*/ 0 w 881063"/>
              <a:gd name="connsiteY0" fmla="*/ 408518 h 408518"/>
              <a:gd name="connsiteX1" fmla="*/ 102130 w 881063"/>
              <a:gd name="connsiteY1" fmla="*/ 0 h 408518"/>
              <a:gd name="connsiteX2" fmla="*/ 778934 w 881063"/>
              <a:gd name="connsiteY2" fmla="*/ 0 h 408518"/>
              <a:gd name="connsiteX3" fmla="*/ 881063 w 881063"/>
              <a:gd name="connsiteY3" fmla="*/ 408518 h 408518"/>
              <a:gd name="connsiteX4" fmla="*/ 0 w 881063"/>
              <a:gd name="connsiteY4" fmla="*/ 408518 h 408518"/>
              <a:gd name="connsiteX0" fmla="*/ 0 w 881063"/>
              <a:gd name="connsiteY0" fmla="*/ 514351 h 514351"/>
              <a:gd name="connsiteX1" fmla="*/ 4763 w 881063"/>
              <a:gd name="connsiteY1" fmla="*/ 0 h 514351"/>
              <a:gd name="connsiteX2" fmla="*/ 778934 w 881063"/>
              <a:gd name="connsiteY2" fmla="*/ 105833 h 514351"/>
              <a:gd name="connsiteX3" fmla="*/ 881063 w 881063"/>
              <a:gd name="connsiteY3" fmla="*/ 514351 h 514351"/>
              <a:gd name="connsiteX4" fmla="*/ 0 w 881063"/>
              <a:gd name="connsiteY4" fmla="*/ 514351 h 514351"/>
              <a:gd name="connsiteX0" fmla="*/ 0 w 1189567"/>
              <a:gd name="connsiteY0" fmla="*/ 514351 h 514351"/>
              <a:gd name="connsiteX1" fmla="*/ 4763 w 1189567"/>
              <a:gd name="connsiteY1" fmla="*/ 0 h 514351"/>
              <a:gd name="connsiteX2" fmla="*/ 1189567 w 1189567"/>
              <a:gd name="connsiteY2" fmla="*/ 0 h 514351"/>
              <a:gd name="connsiteX3" fmla="*/ 881063 w 1189567"/>
              <a:gd name="connsiteY3" fmla="*/ 514351 h 514351"/>
              <a:gd name="connsiteX4" fmla="*/ 0 w 1189567"/>
              <a:gd name="connsiteY4" fmla="*/ 514351 h 5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67" h="514351">
                <a:moveTo>
                  <a:pt x="0" y="514351"/>
                </a:moveTo>
                <a:cubicBezTo>
                  <a:pt x="1588" y="342901"/>
                  <a:pt x="3175" y="171450"/>
                  <a:pt x="4763" y="0"/>
                </a:cubicBezTo>
                <a:lnTo>
                  <a:pt x="1189567" y="0"/>
                </a:lnTo>
                <a:lnTo>
                  <a:pt x="881063" y="514351"/>
                </a:lnTo>
                <a:lnTo>
                  <a:pt x="0" y="51435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apezoid 79"/>
          <p:cNvSpPr/>
          <p:nvPr/>
        </p:nvSpPr>
        <p:spPr>
          <a:xfrm>
            <a:off x="1094071" y="3352799"/>
            <a:ext cx="1189567" cy="514351"/>
          </a:xfrm>
          <a:custGeom>
            <a:avLst/>
            <a:gdLst>
              <a:gd name="connsiteX0" fmla="*/ 0 w 881063"/>
              <a:gd name="connsiteY0" fmla="*/ 408518 h 408518"/>
              <a:gd name="connsiteX1" fmla="*/ 102130 w 881063"/>
              <a:gd name="connsiteY1" fmla="*/ 0 h 408518"/>
              <a:gd name="connsiteX2" fmla="*/ 778934 w 881063"/>
              <a:gd name="connsiteY2" fmla="*/ 0 h 408518"/>
              <a:gd name="connsiteX3" fmla="*/ 881063 w 881063"/>
              <a:gd name="connsiteY3" fmla="*/ 408518 h 408518"/>
              <a:gd name="connsiteX4" fmla="*/ 0 w 881063"/>
              <a:gd name="connsiteY4" fmla="*/ 408518 h 408518"/>
              <a:gd name="connsiteX0" fmla="*/ 0 w 881063"/>
              <a:gd name="connsiteY0" fmla="*/ 514351 h 514351"/>
              <a:gd name="connsiteX1" fmla="*/ 4763 w 881063"/>
              <a:gd name="connsiteY1" fmla="*/ 0 h 514351"/>
              <a:gd name="connsiteX2" fmla="*/ 778934 w 881063"/>
              <a:gd name="connsiteY2" fmla="*/ 105833 h 514351"/>
              <a:gd name="connsiteX3" fmla="*/ 881063 w 881063"/>
              <a:gd name="connsiteY3" fmla="*/ 514351 h 514351"/>
              <a:gd name="connsiteX4" fmla="*/ 0 w 881063"/>
              <a:gd name="connsiteY4" fmla="*/ 514351 h 514351"/>
              <a:gd name="connsiteX0" fmla="*/ 0 w 1189567"/>
              <a:gd name="connsiteY0" fmla="*/ 514351 h 514351"/>
              <a:gd name="connsiteX1" fmla="*/ 4763 w 1189567"/>
              <a:gd name="connsiteY1" fmla="*/ 0 h 514351"/>
              <a:gd name="connsiteX2" fmla="*/ 1189567 w 1189567"/>
              <a:gd name="connsiteY2" fmla="*/ 0 h 514351"/>
              <a:gd name="connsiteX3" fmla="*/ 881063 w 1189567"/>
              <a:gd name="connsiteY3" fmla="*/ 514351 h 514351"/>
              <a:gd name="connsiteX4" fmla="*/ 0 w 1189567"/>
              <a:gd name="connsiteY4" fmla="*/ 514351 h 5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67" h="514351">
                <a:moveTo>
                  <a:pt x="0" y="514351"/>
                </a:moveTo>
                <a:cubicBezTo>
                  <a:pt x="1588" y="342901"/>
                  <a:pt x="3175" y="171450"/>
                  <a:pt x="4763" y="0"/>
                </a:cubicBezTo>
                <a:lnTo>
                  <a:pt x="1189567" y="0"/>
                </a:lnTo>
                <a:lnTo>
                  <a:pt x="881063" y="514351"/>
                </a:lnTo>
                <a:lnTo>
                  <a:pt x="0" y="51435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flipH="1">
            <a:off x="1989421" y="3352801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08596" y="3343276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03746" y="3881438"/>
            <a:ext cx="704850" cy="604838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094071" y="2128838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094071" y="5176838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475071" y="2281238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389471" y="2281238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1094071" y="4491038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1094071" y="3881438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094071" y="3348038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008596" y="3348038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303746" y="3348038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979896" y="3881438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332446" y="3876676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989671" y="5094819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Q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13071" y="1976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60671" y="4262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60671" y="35766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endParaRPr lang="en-US" sz="240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2071" y="3119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r>
              <a:rPr lang="en-US" sz="2400"/>
              <a:t>+t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761071" y="4643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846671" y="22050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322671" y="33480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465671" y="33480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37046" y="35099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922871" y="3500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2465671" y="39576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</a:t>
            </a: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V="1">
            <a:off x="1246471" y="3348038"/>
            <a:ext cx="0" cy="523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 flipH="1">
            <a:off x="2999071" y="4948238"/>
            <a:ext cx="328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1975134" y="4948238"/>
            <a:ext cx="3381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1165509" y="153200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Market in Country A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 flipH="1">
            <a:off x="5956256" y="2927174"/>
            <a:ext cx="555626" cy="944741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6738324" y="2919943"/>
            <a:ext cx="551435" cy="942447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6511882" y="3876676"/>
            <a:ext cx="226442" cy="604838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060908" y="2124076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H="1">
            <a:off x="5060908" y="5172076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>
            <a:off x="5441908" y="2276476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6356308" y="2276476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5060908" y="4486276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flipH="1">
            <a:off x="5060908" y="3876676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 flipH="1">
            <a:off x="5060908" y="3343276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5946733" y="3876676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7299283" y="3871914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7956508" y="5094819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Q</a:t>
            </a: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4679908" y="19716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4527508" y="42576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4527508" y="35718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endParaRPr lang="en-US" sz="2400"/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4330616" y="269134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C</a:t>
            </a:r>
            <a:r>
              <a:rPr lang="en-US" sz="2400" dirty="0" err="1">
                <a:solidFill>
                  <a:srgbClr val="FF0000"/>
                </a:solidFill>
              </a:rPr>
              <a:t>+t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7727908" y="46386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6813508" y="22002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5289508" y="33432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6432508" y="3343276"/>
            <a:ext cx="3450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6003883" y="350520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6889708" y="34956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6432508" y="39528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</a:t>
            </a:r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V="1">
            <a:off x="5213308" y="2927174"/>
            <a:ext cx="0" cy="93997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41"/>
          <p:cNvSpPr>
            <a:spLocks noChangeShapeType="1"/>
          </p:cNvSpPr>
          <p:nvPr/>
        </p:nvSpPr>
        <p:spPr bwMode="auto">
          <a:xfrm flipH="1">
            <a:off x="6738324" y="4943476"/>
            <a:ext cx="556197" cy="4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42"/>
          <p:cNvSpPr>
            <a:spLocks noChangeShapeType="1"/>
          </p:cNvSpPr>
          <p:nvPr/>
        </p:nvSpPr>
        <p:spPr bwMode="auto">
          <a:xfrm>
            <a:off x="5941971" y="4943476"/>
            <a:ext cx="56991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5132346" y="1527246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Higher P</a:t>
            </a:r>
            <a:r>
              <a:rPr lang="en-US" sz="2400" baseline="-25000" dirty="0" smtClean="0"/>
              <a:t>C</a:t>
            </a:r>
            <a:endParaRPr lang="en-US" sz="2400" baseline="-25000" dirty="0"/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 flipH="1">
            <a:off x="5060908" y="4092576"/>
            <a:ext cx="2895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11"/>
          <p:cNvSpPr>
            <a:spLocks noChangeShapeType="1"/>
          </p:cNvSpPr>
          <p:nvPr/>
        </p:nvSpPr>
        <p:spPr bwMode="auto">
          <a:xfrm flipH="1">
            <a:off x="4984708" y="2919943"/>
            <a:ext cx="2895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15"/>
          <p:cNvSpPr>
            <a:spLocks noChangeShapeType="1"/>
          </p:cNvSpPr>
          <p:nvPr/>
        </p:nvSpPr>
        <p:spPr bwMode="auto">
          <a:xfrm>
            <a:off x="6511883" y="2922412"/>
            <a:ext cx="0" cy="224490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15"/>
          <p:cNvSpPr>
            <a:spLocks noChangeShapeType="1"/>
          </p:cNvSpPr>
          <p:nvPr/>
        </p:nvSpPr>
        <p:spPr bwMode="auto">
          <a:xfrm>
            <a:off x="6738324" y="2927174"/>
            <a:ext cx="0" cy="224014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6"/>
          <p:cNvSpPr txBox="1">
            <a:spLocks noChangeArrowheads="1"/>
          </p:cNvSpPr>
          <p:nvPr/>
        </p:nvSpPr>
        <p:spPr>
          <a:xfrm>
            <a:off x="551145" y="5552020"/>
            <a:ext cx="7898587" cy="4593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 smtClean="0"/>
              <a:t>Higher price in outside country C (but still lower than price in partner, B:</a:t>
            </a:r>
          </a:p>
        </p:txBody>
      </p:sp>
      <p:sp>
        <p:nvSpPr>
          <p:cNvPr id="87" name="Rectangle 6"/>
          <p:cNvSpPr txBox="1">
            <a:spLocks noChangeArrowheads="1"/>
          </p:cNvSpPr>
          <p:nvPr/>
        </p:nvSpPr>
        <p:spPr>
          <a:xfrm>
            <a:off x="578214" y="5934077"/>
            <a:ext cx="7898587" cy="4593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 smtClean="0"/>
              <a:t>Increases Sensitivity, increases trade creation, reduces trade diversion.</a:t>
            </a:r>
          </a:p>
        </p:txBody>
      </p:sp>
    </p:spTree>
    <p:extLst>
      <p:ext uri="{BB962C8B-B14F-4D97-AF65-F5344CB8AC3E}">
        <p14:creationId xmlns:p14="http://schemas.microsoft.com/office/powerpoint/2010/main" val="351138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6" grpId="0" animBg="1"/>
      <p:bldP spid="77" grpId="0" animBg="1"/>
      <p:bldP spid="78" grpId="0" animBg="1"/>
      <p:bldP spid="79" grpId="0"/>
      <p:bldP spid="82" grpId="0" animBg="1"/>
      <p:bldP spid="83" grpId="0" animBg="1"/>
      <p:bldP spid="84" grpId="0" animBg="1"/>
      <p:bldP spid="85" grpId="0" animBg="1"/>
      <p:bldP spid="86" grpId="0" build="allAtOnce"/>
      <p:bldP spid="8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rapezoid 79"/>
          <p:cNvSpPr/>
          <p:nvPr/>
        </p:nvSpPr>
        <p:spPr>
          <a:xfrm>
            <a:off x="5060908" y="3348038"/>
            <a:ext cx="1143000" cy="1028701"/>
          </a:xfrm>
          <a:custGeom>
            <a:avLst/>
            <a:gdLst>
              <a:gd name="connsiteX0" fmla="*/ 0 w 881063"/>
              <a:gd name="connsiteY0" fmla="*/ 408518 h 408518"/>
              <a:gd name="connsiteX1" fmla="*/ 102130 w 881063"/>
              <a:gd name="connsiteY1" fmla="*/ 0 h 408518"/>
              <a:gd name="connsiteX2" fmla="*/ 778934 w 881063"/>
              <a:gd name="connsiteY2" fmla="*/ 0 h 408518"/>
              <a:gd name="connsiteX3" fmla="*/ 881063 w 881063"/>
              <a:gd name="connsiteY3" fmla="*/ 408518 h 408518"/>
              <a:gd name="connsiteX4" fmla="*/ 0 w 881063"/>
              <a:gd name="connsiteY4" fmla="*/ 408518 h 408518"/>
              <a:gd name="connsiteX0" fmla="*/ 0 w 881063"/>
              <a:gd name="connsiteY0" fmla="*/ 514351 h 514351"/>
              <a:gd name="connsiteX1" fmla="*/ 4763 w 881063"/>
              <a:gd name="connsiteY1" fmla="*/ 0 h 514351"/>
              <a:gd name="connsiteX2" fmla="*/ 778934 w 881063"/>
              <a:gd name="connsiteY2" fmla="*/ 105833 h 514351"/>
              <a:gd name="connsiteX3" fmla="*/ 881063 w 881063"/>
              <a:gd name="connsiteY3" fmla="*/ 514351 h 514351"/>
              <a:gd name="connsiteX4" fmla="*/ 0 w 881063"/>
              <a:gd name="connsiteY4" fmla="*/ 514351 h 514351"/>
              <a:gd name="connsiteX0" fmla="*/ 0 w 1189567"/>
              <a:gd name="connsiteY0" fmla="*/ 514351 h 514351"/>
              <a:gd name="connsiteX1" fmla="*/ 4763 w 1189567"/>
              <a:gd name="connsiteY1" fmla="*/ 0 h 514351"/>
              <a:gd name="connsiteX2" fmla="*/ 1189567 w 1189567"/>
              <a:gd name="connsiteY2" fmla="*/ 0 h 514351"/>
              <a:gd name="connsiteX3" fmla="*/ 881063 w 1189567"/>
              <a:gd name="connsiteY3" fmla="*/ 514351 h 514351"/>
              <a:gd name="connsiteX4" fmla="*/ 0 w 1189567"/>
              <a:gd name="connsiteY4" fmla="*/ 514351 h 514351"/>
              <a:gd name="connsiteX0" fmla="*/ 0 w 1189567"/>
              <a:gd name="connsiteY0" fmla="*/ 514351 h 527373"/>
              <a:gd name="connsiteX1" fmla="*/ 4763 w 1189567"/>
              <a:gd name="connsiteY1" fmla="*/ 0 h 527373"/>
              <a:gd name="connsiteX2" fmla="*/ 1189567 w 1189567"/>
              <a:gd name="connsiteY2" fmla="*/ 0 h 527373"/>
              <a:gd name="connsiteX3" fmla="*/ 634339 w 1189567"/>
              <a:gd name="connsiteY3" fmla="*/ 527373 h 527373"/>
              <a:gd name="connsiteX4" fmla="*/ 0 w 1189567"/>
              <a:gd name="connsiteY4" fmla="*/ 514351 h 5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67" h="527373">
                <a:moveTo>
                  <a:pt x="0" y="514351"/>
                </a:moveTo>
                <a:cubicBezTo>
                  <a:pt x="1588" y="342901"/>
                  <a:pt x="3175" y="171450"/>
                  <a:pt x="4763" y="0"/>
                </a:cubicBezTo>
                <a:lnTo>
                  <a:pt x="1189567" y="0"/>
                </a:lnTo>
                <a:lnTo>
                  <a:pt x="634339" y="527373"/>
                </a:lnTo>
                <a:lnTo>
                  <a:pt x="0" y="51435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apezoid 79"/>
          <p:cNvSpPr/>
          <p:nvPr/>
        </p:nvSpPr>
        <p:spPr>
          <a:xfrm>
            <a:off x="1094071" y="3352799"/>
            <a:ext cx="1189567" cy="514351"/>
          </a:xfrm>
          <a:custGeom>
            <a:avLst/>
            <a:gdLst>
              <a:gd name="connsiteX0" fmla="*/ 0 w 881063"/>
              <a:gd name="connsiteY0" fmla="*/ 408518 h 408518"/>
              <a:gd name="connsiteX1" fmla="*/ 102130 w 881063"/>
              <a:gd name="connsiteY1" fmla="*/ 0 h 408518"/>
              <a:gd name="connsiteX2" fmla="*/ 778934 w 881063"/>
              <a:gd name="connsiteY2" fmla="*/ 0 h 408518"/>
              <a:gd name="connsiteX3" fmla="*/ 881063 w 881063"/>
              <a:gd name="connsiteY3" fmla="*/ 408518 h 408518"/>
              <a:gd name="connsiteX4" fmla="*/ 0 w 881063"/>
              <a:gd name="connsiteY4" fmla="*/ 408518 h 408518"/>
              <a:gd name="connsiteX0" fmla="*/ 0 w 881063"/>
              <a:gd name="connsiteY0" fmla="*/ 514351 h 514351"/>
              <a:gd name="connsiteX1" fmla="*/ 4763 w 881063"/>
              <a:gd name="connsiteY1" fmla="*/ 0 h 514351"/>
              <a:gd name="connsiteX2" fmla="*/ 778934 w 881063"/>
              <a:gd name="connsiteY2" fmla="*/ 105833 h 514351"/>
              <a:gd name="connsiteX3" fmla="*/ 881063 w 881063"/>
              <a:gd name="connsiteY3" fmla="*/ 514351 h 514351"/>
              <a:gd name="connsiteX4" fmla="*/ 0 w 881063"/>
              <a:gd name="connsiteY4" fmla="*/ 514351 h 514351"/>
              <a:gd name="connsiteX0" fmla="*/ 0 w 1189567"/>
              <a:gd name="connsiteY0" fmla="*/ 514351 h 514351"/>
              <a:gd name="connsiteX1" fmla="*/ 4763 w 1189567"/>
              <a:gd name="connsiteY1" fmla="*/ 0 h 514351"/>
              <a:gd name="connsiteX2" fmla="*/ 1189567 w 1189567"/>
              <a:gd name="connsiteY2" fmla="*/ 0 h 514351"/>
              <a:gd name="connsiteX3" fmla="*/ 881063 w 1189567"/>
              <a:gd name="connsiteY3" fmla="*/ 514351 h 514351"/>
              <a:gd name="connsiteX4" fmla="*/ 0 w 1189567"/>
              <a:gd name="connsiteY4" fmla="*/ 514351 h 5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567" h="514351">
                <a:moveTo>
                  <a:pt x="0" y="514351"/>
                </a:moveTo>
                <a:cubicBezTo>
                  <a:pt x="1588" y="342901"/>
                  <a:pt x="3175" y="171450"/>
                  <a:pt x="4763" y="0"/>
                </a:cubicBezTo>
                <a:lnTo>
                  <a:pt x="1189567" y="0"/>
                </a:lnTo>
                <a:lnTo>
                  <a:pt x="881063" y="514351"/>
                </a:lnTo>
                <a:lnTo>
                  <a:pt x="0" y="51435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flipH="1">
            <a:off x="1989421" y="3352801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08596" y="3343276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03746" y="3881438"/>
            <a:ext cx="704850" cy="604838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094071" y="2128838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094071" y="5176838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475071" y="2281238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389471" y="2281238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1094071" y="4491038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1094071" y="3881438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094071" y="3348038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008596" y="3348038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303746" y="3348038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979896" y="3881438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332446" y="3876676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13071" y="1976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60671" y="4262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60671" y="35766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endParaRPr lang="en-US" sz="240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2071" y="3119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r>
              <a:rPr lang="en-US" sz="2400"/>
              <a:t>+t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761071" y="4643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846671" y="22050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322671" y="33480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465671" y="33480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37046" y="35099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922871" y="35004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2465671" y="39576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</a:t>
            </a: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V="1">
            <a:off x="1246471" y="3348038"/>
            <a:ext cx="0" cy="523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 flipH="1">
            <a:off x="2999071" y="4948238"/>
            <a:ext cx="328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1975134" y="4948238"/>
            <a:ext cx="3381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1165509" y="153200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Market in Country A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 flipH="1">
            <a:off x="5698067" y="3343276"/>
            <a:ext cx="567266" cy="1003300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6993467" y="3352800"/>
            <a:ext cx="567266" cy="9937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6265333" y="4346574"/>
            <a:ext cx="728134" cy="134939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060908" y="2124076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H="1">
            <a:off x="5060908" y="5172076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>
            <a:off x="5441908" y="2276476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6356308" y="2276476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5060908" y="4486276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flipH="1">
            <a:off x="5060908" y="3876676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 flipH="1">
            <a:off x="5060908" y="3343276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5663100" y="4346574"/>
            <a:ext cx="0" cy="82074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7595617" y="4346576"/>
            <a:ext cx="0" cy="820738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4679908" y="19716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4527508" y="42576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4603708" y="40243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4298908" y="31146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r>
              <a:rPr lang="en-US" sz="2400"/>
              <a:t>+t</a:t>
            </a: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7727908" y="46386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6813508" y="22002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5289508" y="3393019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6432508" y="3343276"/>
            <a:ext cx="3450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6003883" y="350520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6889708" y="34956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6432508" y="4148139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</a:t>
            </a:r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V="1">
            <a:off x="5213308" y="3317700"/>
            <a:ext cx="0" cy="102887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41"/>
          <p:cNvSpPr>
            <a:spLocks noChangeShapeType="1"/>
          </p:cNvSpPr>
          <p:nvPr/>
        </p:nvSpPr>
        <p:spPr bwMode="auto">
          <a:xfrm flipH="1">
            <a:off x="6993466" y="4948238"/>
            <a:ext cx="60215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42"/>
          <p:cNvSpPr>
            <a:spLocks noChangeShapeType="1"/>
          </p:cNvSpPr>
          <p:nvPr/>
        </p:nvSpPr>
        <p:spPr bwMode="auto">
          <a:xfrm>
            <a:off x="5663100" y="4943476"/>
            <a:ext cx="60223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5132346" y="1527246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Lower P</a:t>
            </a:r>
            <a:r>
              <a:rPr lang="en-US" sz="2400" baseline="-25000" dirty="0" smtClean="0"/>
              <a:t>B</a:t>
            </a:r>
            <a:endParaRPr lang="en-US" sz="2400" baseline="-25000" dirty="0"/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 flipH="1">
            <a:off x="5064083" y="4346576"/>
            <a:ext cx="2895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15"/>
          <p:cNvSpPr>
            <a:spLocks noChangeShapeType="1"/>
          </p:cNvSpPr>
          <p:nvPr/>
        </p:nvSpPr>
        <p:spPr bwMode="auto">
          <a:xfrm>
            <a:off x="6265333" y="3352801"/>
            <a:ext cx="0" cy="18145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15"/>
          <p:cNvSpPr>
            <a:spLocks noChangeShapeType="1"/>
          </p:cNvSpPr>
          <p:nvPr/>
        </p:nvSpPr>
        <p:spPr bwMode="auto">
          <a:xfrm>
            <a:off x="6993467" y="3352799"/>
            <a:ext cx="0" cy="181451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7956508" y="5094819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Q</a:t>
            </a:r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3989671" y="5094819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Q</a:t>
            </a:r>
          </a:p>
        </p:txBody>
      </p:sp>
      <p:sp>
        <p:nvSpPr>
          <p:cNvPr id="70" name="Rectangle 6"/>
          <p:cNvSpPr txBox="1">
            <a:spLocks noChangeArrowheads="1"/>
          </p:cNvSpPr>
          <p:nvPr/>
        </p:nvSpPr>
        <p:spPr>
          <a:xfrm>
            <a:off x="551145" y="5552020"/>
            <a:ext cx="7898587" cy="4593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 smtClean="0"/>
              <a:t>Lower price in inside country </a:t>
            </a:r>
            <a:r>
              <a:rPr lang="en-US" sz="2000" dirty="0"/>
              <a:t>B</a:t>
            </a:r>
            <a:r>
              <a:rPr lang="en-US" sz="2000" dirty="0" smtClean="0"/>
              <a:t> (but still higher than price in outside, </a:t>
            </a:r>
            <a:r>
              <a:rPr lang="en-US" sz="2000" dirty="0"/>
              <a:t>C</a:t>
            </a:r>
            <a:r>
              <a:rPr lang="en-US" sz="2000" dirty="0" smtClean="0"/>
              <a:t>:</a:t>
            </a:r>
          </a:p>
        </p:txBody>
      </p:sp>
      <p:sp>
        <p:nvSpPr>
          <p:cNvPr id="71" name="Rectangle 6"/>
          <p:cNvSpPr txBox="1">
            <a:spLocks noChangeArrowheads="1"/>
          </p:cNvSpPr>
          <p:nvPr/>
        </p:nvSpPr>
        <p:spPr>
          <a:xfrm>
            <a:off x="578214" y="5934077"/>
            <a:ext cx="7898587" cy="4593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 smtClean="0"/>
              <a:t>Increases Sensitivity, increases trade creation, reduces trade diversion.</a:t>
            </a:r>
          </a:p>
        </p:txBody>
      </p:sp>
    </p:spTree>
    <p:extLst>
      <p:ext uri="{BB962C8B-B14F-4D97-AF65-F5344CB8AC3E}">
        <p14:creationId xmlns:p14="http://schemas.microsoft.com/office/powerpoint/2010/main" val="13481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6" grpId="0" animBg="1"/>
      <p:bldP spid="77" grpId="0" animBg="1"/>
      <p:bldP spid="78" grpId="0" animBg="1"/>
      <p:bldP spid="79" grpId="0"/>
      <p:bldP spid="82" grpId="0" animBg="1"/>
      <p:bldP spid="84" grpId="0" animBg="1"/>
      <p:bldP spid="85" grpId="0" animBg="1"/>
      <p:bldP spid="68" grpId="0"/>
      <p:bldP spid="70" grpId="0" build="allAtOnce"/>
      <p:bldP spid="7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703-B76F-5B47-AEBF-FA66D182A610}" type="slidenum">
              <a:rPr lang="en-US"/>
              <a:pPr/>
              <a:t>12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</a:t>
            </a:r>
            <a:r>
              <a:rPr lang="en-US" dirty="0" smtClean="0"/>
              <a:t>FTAs</a:t>
            </a:r>
            <a:endParaRPr lang="en-US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Sensitive sectors</a:t>
            </a:r>
          </a:p>
          <a:p>
            <a:pPr lvl="1"/>
            <a:r>
              <a:rPr lang="en-US" dirty="0" smtClean="0">
                <a:ea typeface="Arial" pitchFamily="-65" charset="0"/>
                <a:cs typeface="Arial" pitchFamily="-65" charset="0"/>
              </a:rPr>
              <a:t>Thus the sectors that are most likely to claim that they are “sensitive” due to large losses from the PTA are also the ones that would have</a:t>
            </a:r>
          </a:p>
          <a:p>
            <a:pPr lvl="2"/>
            <a:r>
              <a:rPr lang="en-US" dirty="0" smtClean="0">
                <a:ea typeface="Arial" pitchFamily="-65" charset="0"/>
                <a:cs typeface="Arial" pitchFamily="-65" charset="0"/>
              </a:rPr>
              <a:t>The greatest gain from trade creation</a:t>
            </a:r>
          </a:p>
          <a:p>
            <a:pPr lvl="2"/>
            <a:r>
              <a:rPr lang="en-US" dirty="0" smtClean="0">
                <a:ea typeface="Arial" pitchFamily="-65" charset="0"/>
                <a:cs typeface="Arial" pitchFamily="-65" charset="0"/>
              </a:rPr>
              <a:t>The smallest loss from trade diversion</a:t>
            </a:r>
          </a:p>
          <a:p>
            <a:pPr lvl="1"/>
            <a:r>
              <a:rPr lang="en-US" dirty="0" smtClean="0">
                <a:ea typeface="Arial" pitchFamily="-65" charset="0"/>
                <a:cs typeface="Arial" pitchFamily="-65" charset="0"/>
              </a:rPr>
              <a:t>My fear is that if proliferating FTAs allow too many sensitive sectors, the gains will be squeezed out leaving only the losses.</a:t>
            </a: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12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5090624"/>
          </a:xfrm>
        </p:spPr>
        <p:txBody>
          <a:bodyPr/>
          <a:lstStyle/>
          <a:p>
            <a:r>
              <a:rPr lang="en-US" dirty="0" smtClean="0"/>
              <a:t>Other aspects of actual FTAs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Extension to trade in services</a:t>
            </a:r>
          </a:p>
          <a:p>
            <a:pPr lvl="2"/>
            <a:r>
              <a:rPr lang="en-US" dirty="0" smtClean="0"/>
              <a:t>Harmonization of regulations</a:t>
            </a:r>
          </a:p>
          <a:p>
            <a:pPr lvl="1"/>
            <a:r>
              <a:rPr lang="en-US" dirty="0" smtClean="0"/>
              <a:t>Cons (?):  </a:t>
            </a:r>
          </a:p>
          <a:p>
            <a:pPr lvl="2"/>
            <a:r>
              <a:rPr lang="en-US" dirty="0" smtClean="0"/>
              <a:t>Extension of IP protection</a:t>
            </a:r>
          </a:p>
          <a:p>
            <a:pPr lvl="2"/>
            <a:r>
              <a:rPr lang="en-US" dirty="0" smtClean="0"/>
              <a:t>Trade enforcement of labor standards</a:t>
            </a:r>
          </a:p>
          <a:p>
            <a:pPr lvl="2"/>
            <a:r>
              <a:rPr lang="en-US" dirty="0" smtClean="0"/>
              <a:t>Trade enforcement of environmental standards</a:t>
            </a:r>
          </a:p>
          <a:p>
            <a:pPr lvl="2"/>
            <a:r>
              <a:rPr lang="en-US" dirty="0" smtClean="0"/>
              <a:t>Investor-State Dispute Settlement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Pros and Cons of </a:t>
            </a:r>
            <a:r>
              <a:rPr lang="en-US" dirty="0"/>
              <a:t>all FTAs </a:t>
            </a:r>
          </a:p>
        </p:txBody>
      </p:sp>
    </p:spTree>
    <p:extLst>
      <p:ext uri="{BB962C8B-B14F-4D97-AF65-F5344CB8AC3E}">
        <p14:creationId xmlns:p14="http://schemas.microsoft.com/office/powerpoint/2010/main" val="367559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647426"/>
          </a:xfrm>
        </p:spPr>
        <p:txBody>
          <a:bodyPr/>
          <a:lstStyle/>
          <a:p>
            <a:r>
              <a:rPr lang="en-US" dirty="0" smtClean="0"/>
              <a:t>Preferential tariff cuts</a:t>
            </a:r>
          </a:p>
          <a:p>
            <a:pPr lvl="1"/>
            <a:r>
              <a:rPr lang="en-US" dirty="0" smtClean="0"/>
              <a:t>Pros:  </a:t>
            </a:r>
          </a:p>
          <a:p>
            <a:pPr lvl="2"/>
            <a:r>
              <a:rPr lang="en-US" dirty="0" smtClean="0"/>
              <a:t>Larger potential for trade creation</a:t>
            </a:r>
          </a:p>
          <a:p>
            <a:pPr lvl="2"/>
            <a:r>
              <a:rPr lang="en-US" dirty="0" smtClean="0"/>
              <a:t>If ROOs are cumulative, less distorting</a:t>
            </a:r>
          </a:p>
          <a:p>
            <a:pPr lvl="2"/>
            <a:r>
              <a:rPr lang="en-US" dirty="0" smtClean="0"/>
              <a:t>Potential for adding members</a:t>
            </a:r>
          </a:p>
          <a:p>
            <a:pPr lvl="2"/>
            <a:r>
              <a:rPr lang="en-US" dirty="0" smtClean="0"/>
              <a:t>Replace multiple rules with a single set</a:t>
            </a:r>
          </a:p>
          <a:p>
            <a:pPr lvl="1"/>
            <a:r>
              <a:rPr lang="en-US" dirty="0" smtClean="0"/>
              <a:t>Cons:  </a:t>
            </a:r>
          </a:p>
          <a:p>
            <a:pPr lvl="2"/>
            <a:r>
              <a:rPr lang="en-US" dirty="0"/>
              <a:t>Though there are fewer outsiders, each </a:t>
            </a:r>
            <a:r>
              <a:rPr lang="en-US" dirty="0" smtClean="0"/>
              <a:t>is </a:t>
            </a:r>
            <a:r>
              <a:rPr lang="en-US" dirty="0"/>
              <a:t>harmed more by trade </a:t>
            </a:r>
            <a:r>
              <a:rPr lang="en-US" dirty="0" smtClean="0"/>
              <a:t>diversion</a:t>
            </a:r>
          </a:p>
          <a:p>
            <a:pPr lvl="2"/>
            <a:r>
              <a:rPr lang="en-US" dirty="0" smtClean="0"/>
              <a:t>In fact (in TPP) there is more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Pros and Cons of Mega-FTAs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8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2874633"/>
          </a:xfrm>
        </p:spPr>
        <p:txBody>
          <a:bodyPr/>
          <a:lstStyle/>
          <a:p>
            <a:r>
              <a:rPr lang="en-US" dirty="0"/>
              <a:t>Other aspects of actual </a:t>
            </a:r>
            <a:r>
              <a:rPr lang="en-US" dirty="0" smtClean="0"/>
              <a:t>Mega-FTAs</a:t>
            </a:r>
            <a:endParaRPr lang="en-US" dirty="0"/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May contribute to broader and more uniform standards</a:t>
            </a:r>
          </a:p>
          <a:p>
            <a:pPr lvl="1"/>
            <a:r>
              <a:rPr lang="en-US" dirty="0" smtClean="0"/>
              <a:t>Cons:  </a:t>
            </a:r>
          </a:p>
          <a:p>
            <a:pPr lvl="2"/>
            <a:r>
              <a:rPr lang="en-US" dirty="0" smtClean="0"/>
              <a:t>Their use as weapons of geopolitics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Pros and Cons of Mega-FTAs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8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2542234"/>
          </a:xfrm>
        </p:spPr>
        <p:txBody>
          <a:bodyPr/>
          <a:lstStyle/>
          <a:p>
            <a:r>
              <a:rPr lang="en-US" dirty="0" smtClean="0"/>
              <a:t>Might have created pressure to complete Doha Round.  </a:t>
            </a:r>
          </a:p>
          <a:p>
            <a:pPr lvl="1"/>
            <a:r>
              <a:rPr lang="en-US" dirty="0"/>
              <a:t>Possible, just as NAFTA motivated Uruguay </a:t>
            </a:r>
            <a:r>
              <a:rPr lang="en-US" dirty="0" smtClean="0"/>
              <a:t>Round</a:t>
            </a:r>
          </a:p>
          <a:p>
            <a:pPr lvl="1"/>
            <a:r>
              <a:rPr lang="en-US" dirty="0" smtClean="0"/>
              <a:t>Didn’t happen; Round is dead.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4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4351961"/>
          </a:xfrm>
        </p:spPr>
        <p:txBody>
          <a:bodyPr/>
          <a:lstStyle/>
          <a:p>
            <a:r>
              <a:rPr lang="en-US" dirty="0" smtClean="0"/>
              <a:t>By lowering trade barriers regionally, Mega-FTAs will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asten the decline of uncompetitive industries,</a:t>
            </a:r>
          </a:p>
          <a:p>
            <a:pPr lvl="1"/>
            <a:r>
              <a:rPr lang="en-US" dirty="0" smtClean="0"/>
              <a:t>Thus gradually reduce political forces for protection</a:t>
            </a:r>
          </a:p>
          <a:p>
            <a:pPr lvl="1"/>
            <a:r>
              <a:rPr lang="en-US" dirty="0" smtClean="0"/>
              <a:t>This may reduce the need to use WTO-sanctioned administrative protection (anti-dumping,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3527120"/>
          </a:xfrm>
        </p:spPr>
        <p:txBody>
          <a:bodyPr/>
          <a:lstStyle/>
          <a:p>
            <a:r>
              <a:rPr lang="en-US" dirty="0" smtClean="0"/>
              <a:t>Trade disputes will have alternative </a:t>
            </a:r>
            <a:r>
              <a:rPr lang="en-US" dirty="0" err="1" smtClean="0"/>
              <a:t>fora</a:t>
            </a:r>
            <a:r>
              <a:rPr lang="en-US" dirty="0" smtClean="0"/>
              <a:t> in which to be settled:  Choice between WTO panels and FTA panels</a:t>
            </a:r>
          </a:p>
          <a:p>
            <a:pPr lvl="1"/>
            <a:r>
              <a:rPr lang="en-US" dirty="0" smtClean="0"/>
              <a:t>This may lessen the role of the WTO Dispute Settlement Mechanism</a:t>
            </a:r>
          </a:p>
          <a:p>
            <a:pPr lvl="1"/>
            <a:r>
              <a:rPr lang="en-US" dirty="0" smtClean="0"/>
              <a:t>But it will remain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4228849"/>
          </a:xfrm>
        </p:spPr>
        <p:txBody>
          <a:bodyPr/>
          <a:lstStyle/>
          <a:p>
            <a:r>
              <a:rPr lang="en-US" dirty="0" smtClean="0"/>
              <a:t>WTO will continue to be important for plurilateral negotiations on issues that transcend the Mega-FTAs</a:t>
            </a:r>
          </a:p>
          <a:p>
            <a:r>
              <a:rPr lang="en-US" dirty="0" smtClean="0"/>
              <a:t>Some issues that lend themselves neither to plurilateral agreements not to Mega-FTAs will remain unresolved</a:t>
            </a:r>
          </a:p>
          <a:p>
            <a:pPr lvl="1"/>
            <a:r>
              <a:rPr lang="en-US" dirty="0" smtClean="0"/>
              <a:t>Most important:  Subsidies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4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21852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TFTA:  Tripartite Free Trade Area</a:t>
            </a:r>
            <a:endParaRPr lang="en-US" dirty="0" smtClean="0"/>
          </a:p>
          <a:p>
            <a:pPr lvl="1"/>
            <a:r>
              <a:rPr lang="en-US" dirty="0" smtClean="0"/>
              <a:t>26 countries in Africa</a:t>
            </a:r>
          </a:p>
          <a:p>
            <a:pPr lvl="2"/>
            <a:r>
              <a:rPr lang="en-US" dirty="0" smtClean="0"/>
              <a:t>EAC:  East African Community</a:t>
            </a:r>
          </a:p>
          <a:p>
            <a:pPr lvl="2"/>
            <a:r>
              <a:rPr lang="en-US" dirty="0" smtClean="0"/>
              <a:t>SADC:  Southern African Development Community</a:t>
            </a:r>
          </a:p>
          <a:p>
            <a:pPr lvl="2"/>
            <a:r>
              <a:rPr lang="en-US" dirty="0" smtClean="0"/>
              <a:t>COMESA:  Common Market for Eastern and Southern Africa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One More Mega</a:t>
            </a:r>
            <a:r>
              <a:rPr lang="en-US" dirty="0"/>
              <a:t>-</a:t>
            </a:r>
            <a:r>
              <a:rPr lang="en-US" dirty="0" smtClean="0"/>
              <a:t>FTA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4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4512004"/>
          </a:xfrm>
        </p:spPr>
        <p:txBody>
          <a:bodyPr/>
          <a:lstStyle/>
          <a:p>
            <a:r>
              <a:rPr lang="en-US" sz="2800" dirty="0" smtClean="0"/>
              <a:t>China must decide which Mega-FTAs 	</a:t>
            </a:r>
          </a:p>
          <a:p>
            <a:pPr lvl="1"/>
            <a:r>
              <a:rPr lang="en-US" sz="2400" dirty="0" smtClean="0"/>
              <a:t>To join </a:t>
            </a:r>
            <a:r>
              <a:rPr lang="en-US" sz="2400" dirty="0"/>
              <a:t>(TPP)</a:t>
            </a:r>
          </a:p>
          <a:p>
            <a:pPr lvl="1"/>
            <a:r>
              <a:rPr lang="en-US" sz="2400" dirty="0" smtClean="0"/>
              <a:t>To create (RCEP)</a:t>
            </a:r>
            <a:endParaRPr lang="en-US" sz="2400" dirty="0"/>
          </a:p>
          <a:p>
            <a:pPr lvl="1"/>
            <a:r>
              <a:rPr lang="en-US" sz="2400" dirty="0" smtClean="0"/>
              <a:t>To push for (FTAAP = Free Trade Area of Asia and the Pacific)</a:t>
            </a:r>
          </a:p>
          <a:p>
            <a:r>
              <a:rPr lang="en-US" sz="2800" dirty="0" smtClean="0"/>
              <a:t>Will China seek to use FTAs to</a:t>
            </a:r>
          </a:p>
          <a:p>
            <a:pPr lvl="1"/>
            <a:r>
              <a:rPr lang="en-US" sz="2400" dirty="0" smtClean="0"/>
              <a:t>Wall itself off from other major countries? </a:t>
            </a:r>
          </a:p>
          <a:p>
            <a:pPr lvl="1"/>
            <a:r>
              <a:rPr lang="en-US" sz="2400" dirty="0" smtClean="0"/>
              <a:t>Or join in economic integration with other major countries?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9144000" cy="64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89000"/>
            <a:ext cx="7607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4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4241161"/>
          </a:xfrm>
        </p:spPr>
        <p:txBody>
          <a:bodyPr/>
          <a:lstStyle/>
          <a:p>
            <a:r>
              <a:rPr lang="en-US" dirty="0" smtClean="0"/>
              <a:t>If China does </a:t>
            </a:r>
            <a:r>
              <a:rPr lang="en-US" u="sng" dirty="0" smtClean="0"/>
              <a:t>not</a:t>
            </a:r>
            <a:r>
              <a:rPr lang="en-US" dirty="0" smtClean="0"/>
              <a:t> join TPP</a:t>
            </a:r>
          </a:p>
          <a:p>
            <a:pPr lvl="1"/>
            <a:r>
              <a:rPr lang="en-US" dirty="0" smtClean="0"/>
              <a:t>Will suffer from trade diversion in countries without China FTAs</a:t>
            </a:r>
          </a:p>
          <a:p>
            <a:pPr lvl="2"/>
            <a:r>
              <a:rPr lang="en-US" dirty="0" smtClean="0"/>
              <a:t>US, Japan</a:t>
            </a:r>
          </a:p>
          <a:p>
            <a:pPr lvl="2"/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Will suffer from trade diversion due to ROOs even in countries </a:t>
            </a:r>
            <a:r>
              <a:rPr lang="en-US" u="sng" dirty="0" smtClean="0"/>
              <a:t>with</a:t>
            </a:r>
            <a:r>
              <a:rPr lang="en-US" dirty="0" smtClean="0"/>
              <a:t> China FTAs</a:t>
            </a:r>
          </a:p>
          <a:p>
            <a:pPr lvl="2"/>
            <a:r>
              <a:rPr lang="en-US" dirty="0" smtClean="0"/>
              <a:t>Chile, Peru, members of ASEAN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China:  TPP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5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3810274"/>
          </a:xfrm>
        </p:spPr>
        <p:txBody>
          <a:bodyPr/>
          <a:lstStyle/>
          <a:p>
            <a:r>
              <a:rPr lang="en-US" dirty="0" smtClean="0"/>
              <a:t>If China does </a:t>
            </a:r>
            <a:r>
              <a:rPr lang="en-US" u="sng" dirty="0" smtClean="0"/>
              <a:t>not</a:t>
            </a:r>
            <a:r>
              <a:rPr lang="en-US" dirty="0" smtClean="0"/>
              <a:t> join TPP</a:t>
            </a:r>
          </a:p>
          <a:p>
            <a:pPr lvl="1"/>
            <a:r>
              <a:rPr lang="en-US" dirty="0" smtClean="0"/>
              <a:t>Will not be subject to non-trade requirements of TPP</a:t>
            </a:r>
          </a:p>
          <a:p>
            <a:pPr lvl="2"/>
            <a:r>
              <a:rPr lang="en-US" dirty="0" smtClean="0"/>
              <a:t>State owned enterprises</a:t>
            </a:r>
          </a:p>
          <a:p>
            <a:pPr lvl="2"/>
            <a:r>
              <a:rPr lang="en-US" dirty="0" smtClean="0"/>
              <a:t>Labor Standards</a:t>
            </a:r>
          </a:p>
          <a:p>
            <a:pPr lvl="2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May not need to open trade as much as TPP requires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China:  TPP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4376583"/>
          </a:xfrm>
        </p:spPr>
        <p:txBody>
          <a:bodyPr/>
          <a:lstStyle/>
          <a:p>
            <a:r>
              <a:rPr lang="en-US" sz="2800" dirty="0" smtClean="0"/>
              <a:t>If RCEP, including China, succeeds</a:t>
            </a:r>
          </a:p>
          <a:p>
            <a:pPr lvl="1"/>
            <a:r>
              <a:rPr lang="en-US" sz="2400" dirty="0" smtClean="0"/>
              <a:t>Minimal trade creation/diversion, since China already has FTAs with ASEAN and some other RCEP members</a:t>
            </a:r>
          </a:p>
          <a:p>
            <a:pPr lvl="2"/>
            <a:r>
              <a:rPr lang="en-US" sz="2000" dirty="0" smtClean="0"/>
              <a:t>S Korea</a:t>
            </a:r>
          </a:p>
          <a:p>
            <a:pPr lvl="2"/>
            <a:r>
              <a:rPr lang="en-US" sz="2000" dirty="0" smtClean="0"/>
              <a:t>New Zealand</a:t>
            </a:r>
          </a:p>
          <a:p>
            <a:pPr lvl="1"/>
            <a:r>
              <a:rPr lang="en-US" sz="2400" dirty="0" smtClean="0"/>
              <a:t>Largest effect will be FTA with Japan</a:t>
            </a:r>
          </a:p>
          <a:p>
            <a:pPr lvl="2"/>
            <a:r>
              <a:rPr lang="en-US" sz="2000" dirty="0" smtClean="0"/>
              <a:t>Some trade creation</a:t>
            </a:r>
          </a:p>
          <a:p>
            <a:pPr lvl="2"/>
            <a:r>
              <a:rPr lang="en-US" sz="2000" dirty="0" smtClean="0"/>
              <a:t>Reversal of prior trade diversion from Japan’s other FTAs, including TPP.</a:t>
            </a:r>
          </a:p>
          <a:p>
            <a:pPr lvl="2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China:  RCEP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4475071"/>
          </a:xfrm>
        </p:spPr>
        <p:txBody>
          <a:bodyPr/>
          <a:lstStyle/>
          <a:p>
            <a:r>
              <a:rPr lang="en-US" dirty="0" smtClean="0"/>
              <a:t>If RCEP, including China, succeeds</a:t>
            </a:r>
          </a:p>
          <a:p>
            <a:pPr lvl="1"/>
            <a:r>
              <a:rPr lang="en-US" smtClean="0"/>
              <a:t>If it cumulates </a:t>
            </a:r>
            <a:r>
              <a:rPr lang="en-US" dirty="0" smtClean="0"/>
              <a:t>rules of origin, RCEP will reduce trade and investment </a:t>
            </a:r>
            <a:r>
              <a:rPr lang="en-US" smtClean="0"/>
              <a:t>diversion due </a:t>
            </a:r>
            <a:r>
              <a:rPr lang="en-US" dirty="0" smtClean="0"/>
              <a:t>to ROOs.</a:t>
            </a:r>
          </a:p>
          <a:p>
            <a:r>
              <a:rPr lang="en-US" dirty="0" smtClean="0"/>
              <a:t>Though initiated by ASEAN, RCEP will be viewed as a political triumph of China in building a China-centered economic bloc.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China:  RCEP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1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528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9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068806"/>
          </a:xfrm>
        </p:spPr>
        <p:txBody>
          <a:bodyPr/>
          <a:lstStyle/>
          <a:p>
            <a:r>
              <a:rPr lang="en-US" dirty="0" smtClean="0"/>
              <a:t>Preferential tariff cuts</a:t>
            </a:r>
          </a:p>
          <a:p>
            <a:pPr lvl="1"/>
            <a:r>
              <a:rPr lang="en-US" dirty="0" smtClean="0"/>
              <a:t>Pro:  trade creation</a:t>
            </a:r>
          </a:p>
          <a:p>
            <a:pPr lvl="2"/>
            <a:r>
              <a:rPr lang="en-US" dirty="0" smtClean="0"/>
              <a:t>Similar to the classic “gains from trade”</a:t>
            </a:r>
          </a:p>
          <a:p>
            <a:pPr lvl="1"/>
            <a:r>
              <a:rPr lang="en-US" dirty="0" smtClean="0"/>
              <a:t>Cons:  </a:t>
            </a:r>
          </a:p>
          <a:p>
            <a:pPr lvl="2"/>
            <a:r>
              <a:rPr lang="en-US" dirty="0" smtClean="0"/>
              <a:t>Trade diversion</a:t>
            </a:r>
          </a:p>
          <a:p>
            <a:pPr lvl="2"/>
            <a:r>
              <a:rPr lang="en-US" dirty="0" smtClean="0"/>
              <a:t>Rules of origin (ROOs)</a:t>
            </a:r>
          </a:p>
          <a:p>
            <a:pPr lvl="2"/>
            <a:r>
              <a:rPr lang="en-US" dirty="0" smtClean="0"/>
              <a:t>Exemption of sensitive sectors</a:t>
            </a:r>
          </a:p>
          <a:p>
            <a:pPr lvl="3"/>
            <a:r>
              <a:rPr lang="en-US" dirty="0" smtClean="0"/>
              <a:t>Sensitive = Most likely to be trade-creating if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Pros and Cons of all FTAs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3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703-B76F-5B47-AEBF-FA66D182A610}" type="slidenum">
              <a:rPr lang="en-US"/>
              <a:pPr/>
              <a:t>5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</a:t>
            </a:r>
            <a:r>
              <a:rPr lang="en-US" dirty="0" smtClean="0"/>
              <a:t>FTAs</a:t>
            </a:r>
            <a:endParaRPr lang="en-US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Market-diagram </a:t>
            </a:r>
            <a:r>
              <a:rPr lang="en-US" sz="2800" dirty="0"/>
              <a:t>Illustration</a:t>
            </a:r>
          </a:p>
          <a:p>
            <a:pPr lvl="1"/>
            <a:r>
              <a:rPr lang="en-US" sz="2400" dirty="0"/>
              <a:t>Suppose Country A can import a good from either Country B or Country C at prices</a:t>
            </a:r>
          </a:p>
          <a:p>
            <a:pPr lvl="1">
              <a:buFontTx/>
              <a:buNone/>
            </a:pPr>
            <a:r>
              <a:rPr lang="en-US" sz="2400" dirty="0"/>
              <a:t>				P</a:t>
            </a:r>
            <a:r>
              <a:rPr lang="en-US" sz="2400" baseline="-25000" dirty="0"/>
              <a:t>C</a:t>
            </a:r>
            <a:r>
              <a:rPr lang="en-US" sz="2400" dirty="0"/>
              <a:t> &lt; P</a:t>
            </a:r>
            <a:r>
              <a:rPr lang="en-US" sz="2400" baseline="-25000" dirty="0"/>
              <a:t>B</a:t>
            </a:r>
            <a:endParaRPr lang="en-US" sz="2400" dirty="0"/>
          </a:p>
          <a:p>
            <a:pPr lvl="1"/>
            <a:r>
              <a:rPr lang="en-US" sz="2400" dirty="0"/>
              <a:t>And Country A has a </a:t>
            </a:r>
            <a:r>
              <a:rPr lang="en-US" sz="2400" dirty="0" smtClean="0"/>
              <a:t>tariff greater than the price difference:</a:t>
            </a:r>
            <a:endParaRPr lang="en-US" sz="2400" dirty="0"/>
          </a:p>
          <a:p>
            <a:pPr lvl="1">
              <a:buFontTx/>
              <a:buNone/>
            </a:pPr>
            <a:r>
              <a:rPr lang="en-US" sz="2400" dirty="0"/>
              <a:t>				</a:t>
            </a:r>
            <a:r>
              <a:rPr lang="en-US" sz="2400" dirty="0" err="1"/>
              <a:t>t</a:t>
            </a:r>
            <a:r>
              <a:rPr lang="en-US" sz="2400" dirty="0"/>
              <a:t> &gt; (P</a:t>
            </a:r>
            <a:r>
              <a:rPr lang="en-US" sz="2400" baseline="-25000" dirty="0"/>
              <a:t>B</a:t>
            </a:r>
            <a:r>
              <a:rPr lang="en-US" sz="2400" dirty="0"/>
              <a:t> </a:t>
            </a:r>
            <a:r>
              <a:rPr lang="en-US" sz="2400" dirty="0">
                <a:ea typeface="Arial" pitchFamily="-65" charset="0"/>
                <a:cs typeface="Arial" pitchFamily="-65" charset="0"/>
              </a:rPr>
              <a:t>− P</a:t>
            </a:r>
            <a:r>
              <a:rPr lang="en-US" sz="2400" baseline="-25000" dirty="0">
                <a:ea typeface="Arial" pitchFamily="-65" charset="0"/>
                <a:cs typeface="Arial" pitchFamily="-65" charset="0"/>
              </a:rPr>
              <a:t>C</a:t>
            </a:r>
            <a:r>
              <a:rPr lang="en-US" sz="2400" dirty="0">
                <a:ea typeface="Arial" pitchFamily="-65" charset="0"/>
                <a:cs typeface="Arial" pitchFamily="-65" charset="0"/>
              </a:rPr>
              <a:t>)</a:t>
            </a:r>
          </a:p>
          <a:p>
            <a:pPr lvl="1"/>
            <a:r>
              <a:rPr lang="en-US" sz="2400" dirty="0"/>
              <a:t>What happens when Country A forms a PTA with high-cost Country B, lowering its tariff to zero on imports from Country B?</a:t>
            </a:r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72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5BB7-5E35-C544-9B37-A88E7CEF84D5}" type="slidenum">
              <a:rPr lang="en-US"/>
              <a:pPr/>
              <a:t>6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</a:t>
            </a:r>
            <a:r>
              <a:rPr lang="en-US" dirty="0" smtClean="0"/>
              <a:t>FTAs</a:t>
            </a:r>
            <a:endParaRPr lang="en-US" dirty="0"/>
          </a:p>
        </p:txBody>
      </p:sp>
      <p:sp>
        <p:nvSpPr>
          <p:cNvPr id="506885" name="Line 5"/>
          <p:cNvSpPr>
            <a:spLocks noChangeShapeType="1"/>
          </p:cNvSpPr>
          <p:nvPr/>
        </p:nvSpPr>
        <p:spPr bwMode="auto">
          <a:xfrm>
            <a:off x="4953000" y="2133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86" name="Line 6"/>
          <p:cNvSpPr>
            <a:spLocks noChangeShapeType="1"/>
          </p:cNvSpPr>
          <p:nvPr/>
        </p:nvSpPr>
        <p:spPr bwMode="auto">
          <a:xfrm flipH="1">
            <a:off x="4953000" y="5181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87" name="Line 7"/>
          <p:cNvSpPr>
            <a:spLocks noChangeShapeType="1"/>
          </p:cNvSpPr>
          <p:nvPr/>
        </p:nvSpPr>
        <p:spPr bwMode="auto">
          <a:xfrm flipH="1">
            <a:off x="53340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88" name="Line 8"/>
          <p:cNvSpPr>
            <a:spLocks noChangeShapeType="1"/>
          </p:cNvSpPr>
          <p:nvPr/>
        </p:nvSpPr>
        <p:spPr bwMode="auto">
          <a:xfrm>
            <a:off x="62484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89" name="Line 9"/>
          <p:cNvSpPr>
            <a:spLocks noChangeShapeType="1"/>
          </p:cNvSpPr>
          <p:nvPr/>
        </p:nvSpPr>
        <p:spPr bwMode="auto">
          <a:xfrm flipH="1">
            <a:off x="49530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0" name="Line 10"/>
          <p:cNvSpPr>
            <a:spLocks noChangeShapeType="1"/>
          </p:cNvSpPr>
          <p:nvPr/>
        </p:nvSpPr>
        <p:spPr bwMode="auto">
          <a:xfrm flipH="1">
            <a:off x="4953000" y="38862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1" name="Line 11"/>
          <p:cNvSpPr>
            <a:spLocks noChangeShapeType="1"/>
          </p:cNvSpPr>
          <p:nvPr/>
        </p:nvSpPr>
        <p:spPr bwMode="auto">
          <a:xfrm flipH="1">
            <a:off x="4953000" y="3352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3" name="Line 13"/>
          <p:cNvSpPr>
            <a:spLocks noChangeShapeType="1"/>
          </p:cNvSpPr>
          <p:nvPr/>
        </p:nvSpPr>
        <p:spPr bwMode="auto">
          <a:xfrm>
            <a:off x="686752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4" name="Line 14"/>
          <p:cNvSpPr>
            <a:spLocks noChangeShapeType="1"/>
          </p:cNvSpPr>
          <p:nvPr/>
        </p:nvSpPr>
        <p:spPr bwMode="auto">
          <a:xfrm>
            <a:off x="616267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5" name="Line 15"/>
          <p:cNvSpPr>
            <a:spLocks noChangeShapeType="1"/>
          </p:cNvSpPr>
          <p:nvPr/>
        </p:nvSpPr>
        <p:spPr bwMode="auto">
          <a:xfrm>
            <a:off x="5838825" y="38862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6" name="Line 16"/>
          <p:cNvSpPr>
            <a:spLocks noChangeShapeType="1"/>
          </p:cNvSpPr>
          <p:nvPr/>
        </p:nvSpPr>
        <p:spPr bwMode="auto">
          <a:xfrm>
            <a:off x="7191375" y="38814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7" name="Text Box 17"/>
          <p:cNvSpPr txBox="1">
            <a:spLocks noChangeArrowheads="1"/>
          </p:cNvSpPr>
          <p:nvPr/>
        </p:nvSpPr>
        <p:spPr bwMode="auto"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506898" name="Text Box 18"/>
          <p:cNvSpPr txBox="1">
            <a:spLocks noChangeArrowheads="1"/>
          </p:cNvSpPr>
          <p:nvPr/>
        </p:nvSpPr>
        <p:spPr bwMode="auto">
          <a:xfrm>
            <a:off x="4572000" y="198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06899" name="Text Box 19"/>
          <p:cNvSpPr txBox="1">
            <a:spLocks noChangeArrowheads="1"/>
          </p:cNvSpPr>
          <p:nvPr/>
        </p:nvSpPr>
        <p:spPr bwMode="auto">
          <a:xfrm>
            <a:off x="4419600" y="4267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506900" name="Text Box 20"/>
          <p:cNvSpPr txBox="1">
            <a:spLocks noChangeArrowheads="1"/>
          </p:cNvSpPr>
          <p:nvPr/>
        </p:nvSpPr>
        <p:spPr bwMode="auto">
          <a:xfrm>
            <a:off x="4419600" y="3581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endParaRPr lang="en-US" sz="2400"/>
          </a:p>
        </p:txBody>
      </p:sp>
      <p:sp>
        <p:nvSpPr>
          <p:cNvPr id="506901" name="Text Box 21"/>
          <p:cNvSpPr txBox="1">
            <a:spLocks noChangeArrowheads="1"/>
          </p:cNvSpPr>
          <p:nvPr/>
        </p:nvSpPr>
        <p:spPr bwMode="auto">
          <a:xfrm>
            <a:off x="4191000" y="3124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r>
              <a:rPr lang="en-US" sz="2400"/>
              <a:t>+t</a:t>
            </a:r>
          </a:p>
        </p:txBody>
      </p:sp>
      <p:sp>
        <p:nvSpPr>
          <p:cNvPr id="506902" name="Text Box 22"/>
          <p:cNvSpPr txBox="1">
            <a:spLocks noChangeArrowheads="1"/>
          </p:cNvSpPr>
          <p:nvPr/>
        </p:nvSpPr>
        <p:spPr bwMode="auto">
          <a:xfrm>
            <a:off x="7620000" y="4648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06903" name="Text Box 23"/>
          <p:cNvSpPr txBox="1">
            <a:spLocks noChangeArrowheads="1"/>
          </p:cNvSpPr>
          <p:nvPr/>
        </p:nvSpPr>
        <p:spPr bwMode="auto">
          <a:xfrm>
            <a:off x="4953000" y="167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Market in Country A</a:t>
            </a:r>
          </a:p>
        </p:txBody>
      </p:sp>
      <p:sp>
        <p:nvSpPr>
          <p:cNvPr id="506904" name="Text Box 24"/>
          <p:cNvSpPr txBox="1">
            <a:spLocks noChangeArrowheads="1"/>
          </p:cNvSpPr>
          <p:nvPr/>
        </p:nvSpPr>
        <p:spPr bwMode="auto">
          <a:xfrm>
            <a:off x="6705600" y="2209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06918" name="Text Box 38"/>
          <p:cNvSpPr txBox="1">
            <a:spLocks noChangeArrowheads="1"/>
          </p:cNvSpPr>
          <p:nvPr/>
        </p:nvSpPr>
        <p:spPr bwMode="auto">
          <a:xfrm>
            <a:off x="381000" y="1752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Before FTA</a:t>
            </a:r>
          </a:p>
        </p:txBody>
      </p:sp>
      <p:sp>
        <p:nvSpPr>
          <p:cNvPr id="506927" name="Line 47"/>
          <p:cNvSpPr>
            <a:spLocks noChangeShapeType="1"/>
          </p:cNvSpPr>
          <p:nvPr/>
        </p:nvSpPr>
        <p:spPr bwMode="auto">
          <a:xfrm flipH="1">
            <a:off x="4953000" y="2667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28" name="Text Box 48"/>
          <p:cNvSpPr txBox="1">
            <a:spLocks noChangeArrowheads="1"/>
          </p:cNvSpPr>
          <p:nvPr/>
        </p:nvSpPr>
        <p:spPr bwMode="auto">
          <a:xfrm>
            <a:off x="4191000" y="243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r>
              <a:rPr lang="en-US" sz="2400"/>
              <a:t>+t</a:t>
            </a:r>
          </a:p>
        </p:txBody>
      </p:sp>
      <p:sp>
        <p:nvSpPr>
          <p:cNvPr id="506929" name="Text Box 49"/>
          <p:cNvSpPr txBox="1">
            <a:spLocks noChangeArrowheads="1"/>
          </p:cNvSpPr>
          <p:nvPr/>
        </p:nvSpPr>
        <p:spPr bwMode="auto">
          <a:xfrm>
            <a:off x="685800" y="2895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 imports from C</a:t>
            </a:r>
          </a:p>
        </p:txBody>
      </p:sp>
      <p:sp>
        <p:nvSpPr>
          <p:cNvPr id="506930" name="AutoShape 50"/>
          <p:cNvSpPr>
            <a:spLocks/>
          </p:cNvSpPr>
          <p:nvPr/>
        </p:nvSpPr>
        <p:spPr bwMode="auto">
          <a:xfrm rot="5400000">
            <a:off x="6438900" y="49149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1" name="Line 51"/>
          <p:cNvSpPr>
            <a:spLocks noChangeShapeType="1"/>
          </p:cNvSpPr>
          <p:nvPr/>
        </p:nvSpPr>
        <p:spPr bwMode="auto">
          <a:xfrm flipH="1">
            <a:off x="4953000" y="3886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2" name="Text Box 52"/>
          <p:cNvSpPr txBox="1">
            <a:spLocks noChangeArrowheads="1"/>
          </p:cNvSpPr>
          <p:nvPr/>
        </p:nvSpPr>
        <p:spPr bwMode="auto">
          <a:xfrm>
            <a:off x="381000" y="35052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With FTA</a:t>
            </a:r>
          </a:p>
        </p:txBody>
      </p:sp>
      <p:sp>
        <p:nvSpPr>
          <p:cNvPr id="506933" name="Text Box 53"/>
          <p:cNvSpPr txBox="1">
            <a:spLocks noChangeArrowheads="1"/>
          </p:cNvSpPr>
          <p:nvPr/>
        </p:nvSpPr>
        <p:spPr bwMode="auto">
          <a:xfrm>
            <a:off x="762000" y="4038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</a:t>
            </a:r>
            <a:r>
              <a:rPr lang="en-US" sz="2800" baseline="-25000"/>
              <a:t>B</a:t>
            </a:r>
            <a:r>
              <a:rPr lang="en-US" sz="2800"/>
              <a:t>&lt; P</a:t>
            </a:r>
            <a:r>
              <a:rPr lang="en-US" sz="2800" baseline="-25000"/>
              <a:t>C</a:t>
            </a:r>
            <a:r>
              <a:rPr lang="en-US" sz="2800"/>
              <a:t>+t, so</a:t>
            </a:r>
          </a:p>
        </p:txBody>
      </p:sp>
      <p:sp>
        <p:nvSpPr>
          <p:cNvPr id="506934" name="AutoShape 54"/>
          <p:cNvSpPr>
            <a:spLocks/>
          </p:cNvSpPr>
          <p:nvPr/>
        </p:nvSpPr>
        <p:spPr bwMode="auto">
          <a:xfrm rot="5400000">
            <a:off x="6438900" y="48387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5" name="Line 55"/>
          <p:cNvSpPr>
            <a:spLocks noChangeShapeType="1"/>
          </p:cNvSpPr>
          <p:nvPr/>
        </p:nvSpPr>
        <p:spPr bwMode="auto">
          <a:xfrm flipH="1">
            <a:off x="4953000" y="3352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6" name="Text Box 56"/>
          <p:cNvSpPr txBox="1">
            <a:spLocks noChangeArrowheads="1"/>
          </p:cNvSpPr>
          <p:nvPr/>
        </p:nvSpPr>
        <p:spPr bwMode="auto">
          <a:xfrm>
            <a:off x="685800" y="2286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</a:t>
            </a:r>
            <a:r>
              <a:rPr lang="en-US" sz="2800" baseline="-25000"/>
              <a:t>C</a:t>
            </a:r>
            <a:r>
              <a:rPr lang="en-US" sz="2800"/>
              <a:t>+t &lt; P</a:t>
            </a:r>
            <a:r>
              <a:rPr lang="en-US" sz="2800" baseline="-25000"/>
              <a:t>B</a:t>
            </a:r>
            <a:r>
              <a:rPr lang="en-US" sz="2800"/>
              <a:t>+t, so</a:t>
            </a:r>
          </a:p>
        </p:txBody>
      </p:sp>
      <p:sp>
        <p:nvSpPr>
          <p:cNvPr id="506937" name="Text Box 57"/>
          <p:cNvSpPr txBox="1">
            <a:spLocks noChangeArrowheads="1"/>
          </p:cNvSpPr>
          <p:nvPr/>
        </p:nvSpPr>
        <p:spPr bwMode="auto">
          <a:xfrm>
            <a:off x="762000" y="46482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 imports from B</a:t>
            </a:r>
          </a:p>
        </p:txBody>
      </p:sp>
      <p:sp>
        <p:nvSpPr>
          <p:cNvPr id="506938" name="Freeform 58"/>
          <p:cNvSpPr>
            <a:spLocks/>
          </p:cNvSpPr>
          <p:nvPr/>
        </p:nvSpPr>
        <p:spPr bwMode="auto">
          <a:xfrm>
            <a:off x="3598863" y="3175000"/>
            <a:ext cx="2878137" cy="22828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75" y="277"/>
              </a:cxn>
              <a:cxn ang="0">
                <a:pos x="613" y="1360"/>
              </a:cxn>
              <a:cxn ang="0">
                <a:pos x="1813" y="1360"/>
              </a:cxn>
            </a:cxnLst>
            <a:rect l="0" t="0" r="r" b="b"/>
            <a:pathLst>
              <a:path w="1813" h="1438">
                <a:moveTo>
                  <a:pt x="0" y="2"/>
                </a:moveTo>
                <a:cubicBezTo>
                  <a:pt x="103" y="0"/>
                  <a:pt x="173" y="51"/>
                  <a:pt x="275" y="277"/>
                </a:cubicBezTo>
                <a:cubicBezTo>
                  <a:pt x="377" y="503"/>
                  <a:pt x="311" y="1282"/>
                  <a:pt x="613" y="1360"/>
                </a:cubicBezTo>
                <a:cubicBezTo>
                  <a:pt x="915" y="1438"/>
                  <a:pt x="1701" y="1410"/>
                  <a:pt x="1813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39" name="Freeform 59"/>
          <p:cNvSpPr>
            <a:spLocks/>
          </p:cNvSpPr>
          <p:nvPr/>
        </p:nvSpPr>
        <p:spPr bwMode="auto">
          <a:xfrm>
            <a:off x="3584575" y="4887913"/>
            <a:ext cx="2874963" cy="90011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84" y="130"/>
              </a:cxn>
              <a:cxn ang="0">
                <a:pos x="611" y="489"/>
              </a:cxn>
              <a:cxn ang="0">
                <a:pos x="1811" y="441"/>
              </a:cxn>
            </a:cxnLst>
            <a:rect l="0" t="0" r="r" b="b"/>
            <a:pathLst>
              <a:path w="1811" h="567">
                <a:moveTo>
                  <a:pt x="0" y="2"/>
                </a:moveTo>
                <a:cubicBezTo>
                  <a:pt x="103" y="0"/>
                  <a:pt x="182" y="49"/>
                  <a:pt x="284" y="130"/>
                </a:cubicBezTo>
                <a:cubicBezTo>
                  <a:pt x="386" y="211"/>
                  <a:pt x="356" y="437"/>
                  <a:pt x="611" y="489"/>
                </a:cubicBezTo>
                <a:cubicBezTo>
                  <a:pt x="913" y="567"/>
                  <a:pt x="1699" y="491"/>
                  <a:pt x="1811" y="44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6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0" grpId="0" animBg="1"/>
      <p:bldP spid="506891" grpId="0" animBg="1"/>
      <p:bldP spid="506893" grpId="0" animBg="1"/>
      <p:bldP spid="506894" grpId="0" animBg="1"/>
      <p:bldP spid="506895" grpId="0" animBg="1"/>
      <p:bldP spid="506896" grpId="0" animBg="1"/>
      <p:bldP spid="506918" grpId="0"/>
      <p:bldP spid="506929" grpId="0"/>
      <p:bldP spid="506930" grpId="0" animBg="1"/>
      <p:bldP spid="506932" grpId="0"/>
      <p:bldP spid="506933" grpId="0"/>
      <p:bldP spid="506934" grpId="0" animBg="1"/>
      <p:bldP spid="506936" grpId="0"/>
      <p:bldP spid="506937" grpId="0"/>
      <p:bldP spid="506938" grpId="0" animBg="1"/>
      <p:bldP spid="506938" grpId="1" animBg="1"/>
      <p:bldP spid="5069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B1E8-6CCE-B045-A4F9-ADC1E25F2C6E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AutoShape 2"/>
          <p:cNvSpPr>
            <a:spLocks noChangeArrowheads="1"/>
          </p:cNvSpPr>
          <p:nvPr/>
        </p:nvSpPr>
        <p:spPr bwMode="auto">
          <a:xfrm flipH="1">
            <a:off x="5848350" y="3357563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3" name="AutoShape 3"/>
          <p:cNvSpPr>
            <a:spLocks noChangeArrowheads="1"/>
          </p:cNvSpPr>
          <p:nvPr/>
        </p:nvSpPr>
        <p:spPr bwMode="auto">
          <a:xfrm>
            <a:off x="6867525" y="3348038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6162675" y="3886200"/>
            <a:ext cx="704850" cy="604838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</a:t>
            </a:r>
            <a:r>
              <a:rPr lang="en-US" dirty="0" smtClean="0"/>
              <a:t>FTAs</a:t>
            </a:r>
            <a:endParaRPr lang="en-US" dirty="0"/>
          </a:p>
        </p:txBody>
      </p:sp>
      <p:sp>
        <p:nvSpPr>
          <p:cNvPr id="552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3505200" cy="22860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  <a:tabLst>
                <a:tab pos="1944688" algn="l"/>
              </a:tabLst>
            </a:pPr>
            <a:r>
              <a:rPr lang="en-US" sz="2000"/>
              <a:t>Welfare effects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/>
              <a:t>Producers lose	</a:t>
            </a:r>
            <a:r>
              <a:rPr lang="en-US" sz="2000">
                <a:ea typeface="Arial" pitchFamily="-65" charset="0"/>
                <a:cs typeface="Arial" pitchFamily="-65" charset="0"/>
              </a:rPr>
              <a:t>−a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>
                <a:ea typeface="Arial" pitchFamily="-65" charset="0"/>
                <a:cs typeface="Arial" pitchFamily="-65" charset="0"/>
              </a:rPr>
              <a:t>Consumers gain	+(a+b+c+d)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>
                <a:ea typeface="Arial" pitchFamily="-65" charset="0"/>
                <a:cs typeface="Arial" pitchFamily="-65" charset="0"/>
              </a:rPr>
              <a:t>Gov’t loses	−(c+e)</a:t>
            </a:r>
          </a:p>
          <a:p>
            <a:pPr>
              <a:buFontTx/>
              <a:buNone/>
              <a:tabLst>
                <a:tab pos="1944688" algn="l"/>
              </a:tabLst>
            </a:pPr>
            <a:endParaRPr lang="en-US" sz="2000">
              <a:ea typeface="Arial" pitchFamily="-65" charset="0"/>
              <a:cs typeface="Arial" pitchFamily="-65" charset="0"/>
            </a:endParaRP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>
                <a:ea typeface="Arial" pitchFamily="-65" charset="0"/>
                <a:cs typeface="Arial" pitchFamily="-65" charset="0"/>
              </a:rPr>
              <a:t>Net	+(b+d)−e</a:t>
            </a:r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4953000" y="2133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 flipH="1">
            <a:off x="4953000" y="5181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 flipH="1">
            <a:off x="53340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62484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1" name="Line 11"/>
          <p:cNvSpPr>
            <a:spLocks noChangeShapeType="1"/>
          </p:cNvSpPr>
          <p:nvPr/>
        </p:nvSpPr>
        <p:spPr bwMode="auto">
          <a:xfrm flipH="1">
            <a:off x="49530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2" name="Line 12"/>
          <p:cNvSpPr>
            <a:spLocks noChangeShapeType="1"/>
          </p:cNvSpPr>
          <p:nvPr/>
        </p:nvSpPr>
        <p:spPr bwMode="auto">
          <a:xfrm flipH="1">
            <a:off x="4953000" y="38862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3" name="Line 13"/>
          <p:cNvSpPr>
            <a:spLocks noChangeShapeType="1"/>
          </p:cNvSpPr>
          <p:nvPr/>
        </p:nvSpPr>
        <p:spPr bwMode="auto">
          <a:xfrm flipH="1">
            <a:off x="4953000" y="3352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4" name="Line 14"/>
          <p:cNvSpPr>
            <a:spLocks noChangeShapeType="1"/>
          </p:cNvSpPr>
          <p:nvPr/>
        </p:nvSpPr>
        <p:spPr bwMode="auto">
          <a:xfrm>
            <a:off x="686752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5" name="Line 15"/>
          <p:cNvSpPr>
            <a:spLocks noChangeShapeType="1"/>
          </p:cNvSpPr>
          <p:nvPr/>
        </p:nvSpPr>
        <p:spPr bwMode="auto">
          <a:xfrm>
            <a:off x="616267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6" name="Line 16"/>
          <p:cNvSpPr>
            <a:spLocks noChangeShapeType="1"/>
          </p:cNvSpPr>
          <p:nvPr/>
        </p:nvSpPr>
        <p:spPr bwMode="auto">
          <a:xfrm>
            <a:off x="5838825" y="3886200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7" name="Line 17"/>
          <p:cNvSpPr>
            <a:spLocks noChangeShapeType="1"/>
          </p:cNvSpPr>
          <p:nvPr/>
        </p:nvSpPr>
        <p:spPr bwMode="auto">
          <a:xfrm>
            <a:off x="7191375" y="3881438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8" name="Text Box 18"/>
          <p:cNvSpPr txBox="1">
            <a:spLocks noChangeArrowheads="1"/>
          </p:cNvSpPr>
          <p:nvPr/>
        </p:nvSpPr>
        <p:spPr bwMode="auto"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552979" name="Text Box 19"/>
          <p:cNvSpPr txBox="1">
            <a:spLocks noChangeArrowheads="1"/>
          </p:cNvSpPr>
          <p:nvPr/>
        </p:nvSpPr>
        <p:spPr bwMode="auto">
          <a:xfrm>
            <a:off x="4572000" y="198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52980" name="Text Box 20"/>
          <p:cNvSpPr txBox="1">
            <a:spLocks noChangeArrowheads="1"/>
          </p:cNvSpPr>
          <p:nvPr/>
        </p:nvSpPr>
        <p:spPr bwMode="auto">
          <a:xfrm>
            <a:off x="4419600" y="4267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552981" name="Text Box 21"/>
          <p:cNvSpPr txBox="1">
            <a:spLocks noChangeArrowheads="1"/>
          </p:cNvSpPr>
          <p:nvPr/>
        </p:nvSpPr>
        <p:spPr bwMode="auto">
          <a:xfrm>
            <a:off x="4419600" y="3581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endParaRPr lang="en-US" sz="2400"/>
          </a:p>
        </p:txBody>
      </p:sp>
      <p:sp>
        <p:nvSpPr>
          <p:cNvPr id="552982" name="Text Box 22"/>
          <p:cNvSpPr txBox="1">
            <a:spLocks noChangeArrowheads="1"/>
          </p:cNvSpPr>
          <p:nvPr/>
        </p:nvSpPr>
        <p:spPr bwMode="auto">
          <a:xfrm>
            <a:off x="4191000" y="3124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r>
              <a:rPr lang="en-US" sz="2400"/>
              <a:t>+t</a:t>
            </a:r>
          </a:p>
        </p:txBody>
      </p:sp>
      <p:sp>
        <p:nvSpPr>
          <p:cNvPr id="552983" name="Text Box 23"/>
          <p:cNvSpPr txBox="1">
            <a:spLocks noChangeArrowheads="1"/>
          </p:cNvSpPr>
          <p:nvPr/>
        </p:nvSpPr>
        <p:spPr bwMode="auto">
          <a:xfrm>
            <a:off x="7620000" y="4648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52984" name="Text Box 24"/>
          <p:cNvSpPr txBox="1">
            <a:spLocks noChangeArrowheads="1"/>
          </p:cNvSpPr>
          <p:nvPr/>
        </p:nvSpPr>
        <p:spPr bwMode="auto">
          <a:xfrm>
            <a:off x="4953000" y="167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Market in Country A</a:t>
            </a:r>
          </a:p>
        </p:txBody>
      </p:sp>
      <p:sp>
        <p:nvSpPr>
          <p:cNvPr id="552985" name="Text Box 25"/>
          <p:cNvSpPr txBox="1">
            <a:spLocks noChangeArrowheads="1"/>
          </p:cNvSpPr>
          <p:nvPr/>
        </p:nvSpPr>
        <p:spPr bwMode="auto">
          <a:xfrm>
            <a:off x="6705600" y="2209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5181600" y="335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6324600" y="335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</a:p>
        </p:txBody>
      </p:sp>
      <p:sp>
        <p:nvSpPr>
          <p:cNvPr id="552988" name="Text Box 28"/>
          <p:cNvSpPr txBox="1">
            <a:spLocks noChangeArrowheads="1"/>
          </p:cNvSpPr>
          <p:nvPr/>
        </p:nvSpPr>
        <p:spPr bwMode="auto">
          <a:xfrm>
            <a:off x="5895975" y="3514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552989" name="Text Box 29"/>
          <p:cNvSpPr txBox="1">
            <a:spLocks noChangeArrowheads="1"/>
          </p:cNvSpPr>
          <p:nvPr/>
        </p:nvSpPr>
        <p:spPr bwMode="auto">
          <a:xfrm>
            <a:off x="67818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552990" name="Text Box 30"/>
          <p:cNvSpPr txBox="1">
            <a:spLocks noChangeArrowheads="1"/>
          </p:cNvSpPr>
          <p:nvPr/>
        </p:nvSpPr>
        <p:spPr bwMode="auto">
          <a:xfrm>
            <a:off x="6324600" y="3962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</a:t>
            </a:r>
          </a:p>
        </p:txBody>
      </p:sp>
      <p:sp>
        <p:nvSpPr>
          <p:cNvPr id="552991" name="AutoShape 31"/>
          <p:cNvSpPr>
            <a:spLocks/>
          </p:cNvSpPr>
          <p:nvPr/>
        </p:nvSpPr>
        <p:spPr bwMode="auto">
          <a:xfrm rot="5400000">
            <a:off x="6955632" y="5098256"/>
            <a:ext cx="152400" cy="319087"/>
          </a:xfrm>
          <a:prstGeom prst="rightBrace">
            <a:avLst>
              <a:gd name="adj1" fmla="val 17448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2" name="AutoShape 32"/>
          <p:cNvSpPr>
            <a:spLocks/>
          </p:cNvSpPr>
          <p:nvPr/>
        </p:nvSpPr>
        <p:spPr bwMode="auto">
          <a:xfrm rot="5400000">
            <a:off x="6438900" y="49149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3" name="AutoShape 33"/>
          <p:cNvSpPr>
            <a:spLocks/>
          </p:cNvSpPr>
          <p:nvPr/>
        </p:nvSpPr>
        <p:spPr bwMode="auto">
          <a:xfrm rot="5400000">
            <a:off x="5924550" y="5095875"/>
            <a:ext cx="152400" cy="323850"/>
          </a:xfrm>
          <a:prstGeom prst="rightBrace">
            <a:avLst>
              <a:gd name="adj1" fmla="val 17708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4" name="Text Box 34"/>
          <p:cNvSpPr txBox="1">
            <a:spLocks noChangeArrowheads="1"/>
          </p:cNvSpPr>
          <p:nvPr/>
        </p:nvSpPr>
        <p:spPr bwMode="auto">
          <a:xfrm>
            <a:off x="5181600" y="5791200"/>
            <a:ext cx="2667000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Trade Diversion</a:t>
            </a:r>
          </a:p>
        </p:txBody>
      </p:sp>
      <p:sp>
        <p:nvSpPr>
          <p:cNvPr id="552995" name="Line 35"/>
          <p:cNvSpPr>
            <a:spLocks noChangeShapeType="1"/>
          </p:cNvSpPr>
          <p:nvPr/>
        </p:nvSpPr>
        <p:spPr bwMode="auto">
          <a:xfrm flipV="1">
            <a:off x="6510338" y="5338763"/>
            <a:ext cx="0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6" name="Text Box 36"/>
          <p:cNvSpPr txBox="1">
            <a:spLocks noChangeArrowheads="1"/>
          </p:cNvSpPr>
          <p:nvPr/>
        </p:nvSpPr>
        <p:spPr bwMode="auto">
          <a:xfrm>
            <a:off x="7315200" y="2286000"/>
            <a:ext cx="1447800" cy="8604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</a:rPr>
              <a:t>Trade Creation</a:t>
            </a:r>
          </a:p>
        </p:txBody>
      </p:sp>
      <p:sp>
        <p:nvSpPr>
          <p:cNvPr id="552997" name="Freeform 37"/>
          <p:cNvSpPr>
            <a:spLocks/>
          </p:cNvSpPr>
          <p:nvPr/>
        </p:nvSpPr>
        <p:spPr bwMode="auto">
          <a:xfrm>
            <a:off x="7029450" y="3124200"/>
            <a:ext cx="1492250" cy="24892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672" y="384"/>
              </a:cxn>
              <a:cxn ang="0">
                <a:pos x="912" y="1200"/>
              </a:cxn>
              <a:cxn ang="0">
                <a:pos x="432" y="1536"/>
              </a:cxn>
              <a:cxn ang="0">
                <a:pos x="0" y="1392"/>
              </a:cxn>
            </a:cxnLst>
            <a:rect l="0" t="0" r="r" b="b"/>
            <a:pathLst>
              <a:path w="952" h="1568">
                <a:moveTo>
                  <a:pt x="624" y="0"/>
                </a:moveTo>
                <a:cubicBezTo>
                  <a:pt x="624" y="92"/>
                  <a:pt x="624" y="184"/>
                  <a:pt x="672" y="384"/>
                </a:cubicBezTo>
                <a:cubicBezTo>
                  <a:pt x="720" y="584"/>
                  <a:pt x="952" y="1008"/>
                  <a:pt x="912" y="1200"/>
                </a:cubicBezTo>
                <a:cubicBezTo>
                  <a:pt x="872" y="1392"/>
                  <a:pt x="584" y="1504"/>
                  <a:pt x="432" y="1536"/>
                </a:cubicBezTo>
                <a:cubicBezTo>
                  <a:pt x="280" y="1568"/>
                  <a:pt x="53" y="1515"/>
                  <a:pt x="0" y="1392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8" name="Freeform 38"/>
          <p:cNvSpPr>
            <a:spLocks/>
          </p:cNvSpPr>
          <p:nvPr/>
        </p:nvSpPr>
        <p:spPr bwMode="auto">
          <a:xfrm>
            <a:off x="6000750" y="5343525"/>
            <a:ext cx="1690688" cy="311150"/>
          </a:xfrm>
          <a:custGeom>
            <a:avLst/>
            <a:gdLst/>
            <a:ahLst/>
            <a:cxnLst>
              <a:cxn ang="0">
                <a:pos x="1065" y="141"/>
              </a:cxn>
              <a:cxn ang="0">
                <a:pos x="483" y="195"/>
              </a:cxn>
              <a:cxn ang="0">
                <a:pos x="120" y="150"/>
              </a:cxn>
              <a:cxn ang="0">
                <a:pos x="0" y="0"/>
              </a:cxn>
            </a:cxnLst>
            <a:rect l="0" t="0" r="r" b="b"/>
            <a:pathLst>
              <a:path w="1065" h="196">
                <a:moveTo>
                  <a:pt x="1065" y="141"/>
                </a:moveTo>
                <a:cubicBezTo>
                  <a:pt x="855" y="179"/>
                  <a:pt x="640" y="194"/>
                  <a:pt x="483" y="195"/>
                </a:cubicBezTo>
                <a:cubicBezTo>
                  <a:pt x="326" y="196"/>
                  <a:pt x="200" y="182"/>
                  <a:pt x="120" y="150"/>
                </a:cubicBezTo>
                <a:cubicBezTo>
                  <a:pt x="40" y="118"/>
                  <a:pt x="25" y="31"/>
                  <a:pt x="0" y="0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9" name="Text Box 39"/>
          <p:cNvSpPr txBox="1">
            <a:spLocks noChangeArrowheads="1"/>
          </p:cNvSpPr>
          <p:nvPr/>
        </p:nvSpPr>
        <p:spPr bwMode="auto">
          <a:xfrm>
            <a:off x="1371600" y="1981200"/>
            <a:ext cx="2971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FTA of Country A and Country B:</a:t>
            </a:r>
          </a:p>
        </p:txBody>
      </p:sp>
      <p:sp>
        <p:nvSpPr>
          <p:cNvPr id="553000" name="Line 40"/>
          <p:cNvSpPr>
            <a:spLocks noChangeShapeType="1"/>
          </p:cNvSpPr>
          <p:nvPr/>
        </p:nvSpPr>
        <p:spPr bwMode="auto">
          <a:xfrm flipV="1">
            <a:off x="5105400" y="3352800"/>
            <a:ext cx="0" cy="523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1" name="Line 41"/>
          <p:cNvSpPr>
            <a:spLocks noChangeShapeType="1"/>
          </p:cNvSpPr>
          <p:nvPr/>
        </p:nvSpPr>
        <p:spPr bwMode="auto">
          <a:xfrm flipH="1">
            <a:off x="6858000" y="4953000"/>
            <a:ext cx="328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2" name="Line 42"/>
          <p:cNvSpPr>
            <a:spLocks noChangeShapeType="1"/>
          </p:cNvSpPr>
          <p:nvPr/>
        </p:nvSpPr>
        <p:spPr bwMode="auto">
          <a:xfrm>
            <a:off x="5834063" y="4953000"/>
            <a:ext cx="3381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3" name="Line 43"/>
          <p:cNvSpPr>
            <a:spLocks noChangeShapeType="1"/>
          </p:cNvSpPr>
          <p:nvPr/>
        </p:nvSpPr>
        <p:spPr bwMode="auto">
          <a:xfrm flipH="1">
            <a:off x="2514600" y="5210175"/>
            <a:ext cx="1284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4" name="AutoShape 44"/>
          <p:cNvSpPr>
            <a:spLocks/>
          </p:cNvSpPr>
          <p:nvPr/>
        </p:nvSpPr>
        <p:spPr bwMode="auto">
          <a:xfrm rot="5400000">
            <a:off x="3352800" y="55626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5" name="AutoShape 45"/>
          <p:cNvSpPr>
            <a:spLocks/>
          </p:cNvSpPr>
          <p:nvPr/>
        </p:nvSpPr>
        <p:spPr bwMode="auto">
          <a:xfrm rot="16200000" flipV="1">
            <a:off x="2895600" y="51054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6" name="Freeform 46"/>
          <p:cNvSpPr>
            <a:spLocks/>
          </p:cNvSpPr>
          <p:nvPr/>
        </p:nvSpPr>
        <p:spPr bwMode="auto">
          <a:xfrm>
            <a:off x="2971800" y="5237163"/>
            <a:ext cx="3681413" cy="541337"/>
          </a:xfrm>
          <a:custGeom>
            <a:avLst/>
            <a:gdLst/>
            <a:ahLst/>
            <a:cxnLst>
              <a:cxn ang="0">
                <a:pos x="2319" y="265"/>
              </a:cxn>
              <a:cxn ang="0">
                <a:pos x="1049" y="304"/>
              </a:cxn>
              <a:cxn ang="0">
                <a:pos x="258" y="40"/>
              </a:cxn>
              <a:cxn ang="0">
                <a:pos x="0" y="61"/>
              </a:cxn>
            </a:cxnLst>
            <a:rect l="0" t="0" r="r" b="b"/>
            <a:pathLst>
              <a:path w="2319" h="341">
                <a:moveTo>
                  <a:pt x="2319" y="265"/>
                </a:moveTo>
                <a:cubicBezTo>
                  <a:pt x="1863" y="312"/>
                  <a:pt x="1392" y="341"/>
                  <a:pt x="1049" y="304"/>
                </a:cubicBezTo>
                <a:cubicBezTo>
                  <a:pt x="706" y="267"/>
                  <a:pt x="433" y="80"/>
                  <a:pt x="258" y="40"/>
                </a:cubicBezTo>
                <a:cubicBezTo>
                  <a:pt x="83" y="0"/>
                  <a:pt x="54" y="57"/>
                  <a:pt x="0" y="61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7" name="Freeform 47"/>
          <p:cNvSpPr>
            <a:spLocks/>
          </p:cNvSpPr>
          <p:nvPr/>
        </p:nvSpPr>
        <p:spPr bwMode="auto">
          <a:xfrm>
            <a:off x="3429000" y="5791200"/>
            <a:ext cx="1752600" cy="311150"/>
          </a:xfrm>
          <a:custGeom>
            <a:avLst/>
            <a:gdLst/>
            <a:ahLst/>
            <a:cxnLst>
              <a:cxn ang="0">
                <a:pos x="1065" y="141"/>
              </a:cxn>
              <a:cxn ang="0">
                <a:pos x="483" y="195"/>
              </a:cxn>
              <a:cxn ang="0">
                <a:pos x="120" y="150"/>
              </a:cxn>
              <a:cxn ang="0">
                <a:pos x="0" y="0"/>
              </a:cxn>
            </a:cxnLst>
            <a:rect l="0" t="0" r="r" b="b"/>
            <a:pathLst>
              <a:path w="1065" h="196">
                <a:moveTo>
                  <a:pt x="1065" y="141"/>
                </a:moveTo>
                <a:cubicBezTo>
                  <a:pt x="855" y="179"/>
                  <a:pt x="640" y="194"/>
                  <a:pt x="483" y="195"/>
                </a:cubicBezTo>
                <a:cubicBezTo>
                  <a:pt x="326" y="196"/>
                  <a:pt x="200" y="182"/>
                  <a:pt x="120" y="150"/>
                </a:cubicBezTo>
                <a:cubicBezTo>
                  <a:pt x="40" y="118"/>
                  <a:pt x="25" y="31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nimBg="1"/>
      <p:bldP spid="552963" grpId="0" animBg="1"/>
      <p:bldP spid="552964" grpId="0" animBg="1"/>
      <p:bldP spid="552966" grpId="0" build="p" animBg="1"/>
      <p:bldP spid="552976" grpId="0" animBg="1"/>
      <p:bldP spid="552977" grpId="0" animBg="1"/>
      <p:bldP spid="552991" grpId="0" animBg="1"/>
      <p:bldP spid="552992" grpId="0" animBg="1"/>
      <p:bldP spid="552993" grpId="0" animBg="1"/>
      <p:bldP spid="552994" grpId="0" animBg="1"/>
      <p:bldP spid="552995" grpId="0" animBg="1"/>
      <p:bldP spid="552996" grpId="0" animBg="1"/>
      <p:bldP spid="552997" grpId="0" animBg="1"/>
      <p:bldP spid="552998" grpId="0" animBg="1"/>
      <p:bldP spid="552999" grpId="0"/>
      <p:bldP spid="553000" grpId="0" animBg="1"/>
      <p:bldP spid="553001" grpId="0" animBg="1"/>
      <p:bldP spid="553002" grpId="0" animBg="1"/>
      <p:bldP spid="553003" grpId="0" animBg="1"/>
      <p:bldP spid="553004" grpId="0" animBg="1"/>
      <p:bldP spid="553005" grpId="0" animBg="1"/>
      <p:bldP spid="553006" grpId="0" animBg="1"/>
      <p:bldP spid="5530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B1E8-6CCE-B045-A4F9-ADC1E25F2C6E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AutoShape 2"/>
          <p:cNvSpPr>
            <a:spLocks noChangeArrowheads="1"/>
          </p:cNvSpPr>
          <p:nvPr/>
        </p:nvSpPr>
        <p:spPr bwMode="auto">
          <a:xfrm flipH="1">
            <a:off x="5848350" y="3357563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3" name="AutoShape 3"/>
          <p:cNvSpPr>
            <a:spLocks noChangeArrowheads="1"/>
          </p:cNvSpPr>
          <p:nvPr/>
        </p:nvSpPr>
        <p:spPr bwMode="auto">
          <a:xfrm>
            <a:off x="6867525" y="3348038"/>
            <a:ext cx="314325" cy="523875"/>
          </a:xfrm>
          <a:prstGeom prst="rtTriangle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6162675" y="3886200"/>
            <a:ext cx="704850" cy="604838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</a:t>
            </a:r>
            <a:r>
              <a:rPr lang="en-US" dirty="0" smtClean="0"/>
              <a:t>FTAs</a:t>
            </a:r>
            <a:endParaRPr lang="en-US" dirty="0"/>
          </a:p>
        </p:txBody>
      </p:sp>
      <p:sp>
        <p:nvSpPr>
          <p:cNvPr id="552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3505200" cy="1844569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 smtClean="0"/>
              <a:t>Implication: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 smtClean="0">
                <a:ea typeface="Arial" pitchFamily="-65" charset="0"/>
                <a:cs typeface="Arial" pitchFamily="-65" charset="0"/>
              </a:rPr>
              <a:t>Country A can </a:t>
            </a:r>
            <a:r>
              <a:rPr lang="en-US" sz="2000" u="sng" dirty="0" smtClean="0">
                <a:ea typeface="Arial" pitchFamily="-65" charset="0"/>
                <a:cs typeface="Arial" pitchFamily="-65" charset="0"/>
              </a:rPr>
              <a:t>lose</a:t>
            </a:r>
            <a:r>
              <a:rPr lang="en-US" sz="2000" dirty="0" smtClean="0">
                <a:ea typeface="Arial" pitchFamily="-65" charset="0"/>
                <a:cs typeface="Arial" pitchFamily="-65" charset="0"/>
              </a:rPr>
              <a:t> from the FTA in this market, if 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 smtClean="0">
                <a:ea typeface="Arial" pitchFamily="-65" charset="0"/>
                <a:cs typeface="Arial" pitchFamily="-65" charset="0"/>
              </a:rPr>
              <a:t>	   e &gt; (</a:t>
            </a:r>
            <a:r>
              <a:rPr lang="en-US" sz="2000" dirty="0" err="1" smtClean="0">
                <a:ea typeface="Arial" pitchFamily="-65" charset="0"/>
                <a:cs typeface="Arial" pitchFamily="-65" charset="0"/>
              </a:rPr>
              <a:t>b+d</a:t>
            </a:r>
            <a:r>
              <a:rPr lang="en-US" sz="2000" dirty="0" smtClean="0">
                <a:ea typeface="Arial" pitchFamily="-65" charset="0"/>
                <a:cs typeface="Arial" pitchFamily="-65" charset="0"/>
              </a:rPr>
              <a:t>)</a:t>
            </a:r>
          </a:p>
          <a:p>
            <a:pPr>
              <a:buFontTx/>
              <a:buNone/>
              <a:tabLst>
                <a:tab pos="1944688" algn="l"/>
              </a:tabLst>
            </a:pPr>
            <a:r>
              <a:rPr lang="en-US" sz="2000" dirty="0" smtClean="0">
                <a:ea typeface="Arial" pitchFamily="-65" charset="0"/>
                <a:cs typeface="Arial" pitchFamily="-65" charset="0"/>
              </a:rPr>
              <a:t>(as it is in this picture)</a:t>
            </a:r>
            <a:endParaRPr lang="en-US" sz="2000" dirty="0">
              <a:ea typeface="Arial" pitchFamily="-65" charset="0"/>
              <a:cs typeface="Arial" pitchFamily="-65" charset="0"/>
            </a:endParaRPr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4953000" y="2133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 flipH="1">
            <a:off x="4953000" y="5181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 flipH="1">
            <a:off x="53340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6248400" y="2286000"/>
            <a:ext cx="1447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1" name="Line 11"/>
          <p:cNvSpPr>
            <a:spLocks noChangeShapeType="1"/>
          </p:cNvSpPr>
          <p:nvPr/>
        </p:nvSpPr>
        <p:spPr bwMode="auto">
          <a:xfrm flipH="1">
            <a:off x="4953000" y="4495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2" name="Line 12"/>
          <p:cNvSpPr>
            <a:spLocks noChangeShapeType="1"/>
          </p:cNvSpPr>
          <p:nvPr/>
        </p:nvSpPr>
        <p:spPr bwMode="auto">
          <a:xfrm flipH="1">
            <a:off x="4953000" y="38862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3" name="Line 13"/>
          <p:cNvSpPr>
            <a:spLocks noChangeShapeType="1"/>
          </p:cNvSpPr>
          <p:nvPr/>
        </p:nvSpPr>
        <p:spPr bwMode="auto">
          <a:xfrm flipH="1">
            <a:off x="4953000" y="3352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4" name="Line 14"/>
          <p:cNvSpPr>
            <a:spLocks noChangeShapeType="1"/>
          </p:cNvSpPr>
          <p:nvPr/>
        </p:nvSpPr>
        <p:spPr bwMode="auto">
          <a:xfrm>
            <a:off x="686752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5" name="Line 15"/>
          <p:cNvSpPr>
            <a:spLocks noChangeShapeType="1"/>
          </p:cNvSpPr>
          <p:nvPr/>
        </p:nvSpPr>
        <p:spPr bwMode="auto">
          <a:xfrm>
            <a:off x="6162675" y="33528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6" name="Line 16"/>
          <p:cNvSpPr>
            <a:spLocks noChangeShapeType="1"/>
          </p:cNvSpPr>
          <p:nvPr/>
        </p:nvSpPr>
        <p:spPr bwMode="auto">
          <a:xfrm>
            <a:off x="5838825" y="3886200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7" name="Line 17"/>
          <p:cNvSpPr>
            <a:spLocks noChangeShapeType="1"/>
          </p:cNvSpPr>
          <p:nvPr/>
        </p:nvSpPr>
        <p:spPr bwMode="auto">
          <a:xfrm>
            <a:off x="7191375" y="3881438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8" name="Text Box 18"/>
          <p:cNvSpPr txBox="1">
            <a:spLocks noChangeArrowheads="1"/>
          </p:cNvSpPr>
          <p:nvPr/>
        </p:nvSpPr>
        <p:spPr bwMode="auto">
          <a:xfrm>
            <a:off x="7848600" y="5410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552979" name="Text Box 19"/>
          <p:cNvSpPr txBox="1">
            <a:spLocks noChangeArrowheads="1"/>
          </p:cNvSpPr>
          <p:nvPr/>
        </p:nvSpPr>
        <p:spPr bwMode="auto">
          <a:xfrm>
            <a:off x="4572000" y="198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52980" name="Text Box 20"/>
          <p:cNvSpPr txBox="1">
            <a:spLocks noChangeArrowheads="1"/>
          </p:cNvSpPr>
          <p:nvPr/>
        </p:nvSpPr>
        <p:spPr bwMode="auto">
          <a:xfrm>
            <a:off x="4419600" y="4267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endParaRPr lang="en-US" sz="2400"/>
          </a:p>
        </p:txBody>
      </p:sp>
      <p:sp>
        <p:nvSpPr>
          <p:cNvPr id="552981" name="Text Box 21"/>
          <p:cNvSpPr txBox="1">
            <a:spLocks noChangeArrowheads="1"/>
          </p:cNvSpPr>
          <p:nvPr/>
        </p:nvSpPr>
        <p:spPr bwMode="auto">
          <a:xfrm>
            <a:off x="4419600" y="3581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B</a:t>
            </a:r>
            <a:endParaRPr lang="en-US" sz="2400"/>
          </a:p>
        </p:txBody>
      </p:sp>
      <p:sp>
        <p:nvSpPr>
          <p:cNvPr id="552982" name="Text Box 22"/>
          <p:cNvSpPr txBox="1">
            <a:spLocks noChangeArrowheads="1"/>
          </p:cNvSpPr>
          <p:nvPr/>
        </p:nvSpPr>
        <p:spPr bwMode="auto">
          <a:xfrm>
            <a:off x="4191000" y="3124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C</a:t>
            </a:r>
            <a:r>
              <a:rPr lang="en-US" sz="2400"/>
              <a:t>+t</a:t>
            </a:r>
          </a:p>
        </p:txBody>
      </p:sp>
      <p:sp>
        <p:nvSpPr>
          <p:cNvPr id="552983" name="Text Box 23"/>
          <p:cNvSpPr txBox="1">
            <a:spLocks noChangeArrowheads="1"/>
          </p:cNvSpPr>
          <p:nvPr/>
        </p:nvSpPr>
        <p:spPr bwMode="auto">
          <a:xfrm>
            <a:off x="7620000" y="4648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52984" name="Text Box 24"/>
          <p:cNvSpPr txBox="1">
            <a:spLocks noChangeArrowheads="1"/>
          </p:cNvSpPr>
          <p:nvPr/>
        </p:nvSpPr>
        <p:spPr bwMode="auto">
          <a:xfrm>
            <a:off x="4953000" y="167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Market in Country A</a:t>
            </a:r>
          </a:p>
        </p:txBody>
      </p:sp>
      <p:sp>
        <p:nvSpPr>
          <p:cNvPr id="552985" name="Text Box 25"/>
          <p:cNvSpPr txBox="1">
            <a:spLocks noChangeArrowheads="1"/>
          </p:cNvSpPr>
          <p:nvPr/>
        </p:nvSpPr>
        <p:spPr bwMode="auto">
          <a:xfrm>
            <a:off x="6705600" y="2209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A</a:t>
            </a:r>
            <a:endParaRPr lang="en-US" sz="2400"/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5181600" y="335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6324600" y="335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</a:p>
        </p:txBody>
      </p:sp>
      <p:sp>
        <p:nvSpPr>
          <p:cNvPr id="552988" name="Text Box 28"/>
          <p:cNvSpPr txBox="1">
            <a:spLocks noChangeArrowheads="1"/>
          </p:cNvSpPr>
          <p:nvPr/>
        </p:nvSpPr>
        <p:spPr bwMode="auto">
          <a:xfrm>
            <a:off x="5895975" y="3514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552989" name="Text Box 29"/>
          <p:cNvSpPr txBox="1">
            <a:spLocks noChangeArrowheads="1"/>
          </p:cNvSpPr>
          <p:nvPr/>
        </p:nvSpPr>
        <p:spPr bwMode="auto">
          <a:xfrm>
            <a:off x="67818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552990" name="Text Box 30"/>
          <p:cNvSpPr txBox="1">
            <a:spLocks noChangeArrowheads="1"/>
          </p:cNvSpPr>
          <p:nvPr/>
        </p:nvSpPr>
        <p:spPr bwMode="auto">
          <a:xfrm>
            <a:off x="6324600" y="3962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</a:t>
            </a:r>
          </a:p>
        </p:txBody>
      </p:sp>
      <p:sp>
        <p:nvSpPr>
          <p:cNvPr id="552991" name="AutoShape 31"/>
          <p:cNvSpPr>
            <a:spLocks/>
          </p:cNvSpPr>
          <p:nvPr/>
        </p:nvSpPr>
        <p:spPr bwMode="auto">
          <a:xfrm rot="5400000">
            <a:off x="6955632" y="5098256"/>
            <a:ext cx="152400" cy="319087"/>
          </a:xfrm>
          <a:prstGeom prst="rightBrace">
            <a:avLst>
              <a:gd name="adj1" fmla="val 17448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2" name="AutoShape 32"/>
          <p:cNvSpPr>
            <a:spLocks/>
          </p:cNvSpPr>
          <p:nvPr/>
        </p:nvSpPr>
        <p:spPr bwMode="auto">
          <a:xfrm rot="5400000">
            <a:off x="6438900" y="49149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3" name="AutoShape 33"/>
          <p:cNvSpPr>
            <a:spLocks/>
          </p:cNvSpPr>
          <p:nvPr/>
        </p:nvSpPr>
        <p:spPr bwMode="auto">
          <a:xfrm rot="5400000">
            <a:off x="5924550" y="5095875"/>
            <a:ext cx="152400" cy="323850"/>
          </a:xfrm>
          <a:prstGeom prst="rightBrace">
            <a:avLst>
              <a:gd name="adj1" fmla="val 17708"/>
              <a:gd name="adj2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4" name="Text Box 34"/>
          <p:cNvSpPr txBox="1">
            <a:spLocks noChangeArrowheads="1"/>
          </p:cNvSpPr>
          <p:nvPr/>
        </p:nvSpPr>
        <p:spPr bwMode="auto">
          <a:xfrm>
            <a:off x="5181600" y="5791200"/>
            <a:ext cx="2667000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Trade Diversion</a:t>
            </a:r>
          </a:p>
        </p:txBody>
      </p:sp>
      <p:sp>
        <p:nvSpPr>
          <p:cNvPr id="552995" name="Line 35"/>
          <p:cNvSpPr>
            <a:spLocks noChangeShapeType="1"/>
          </p:cNvSpPr>
          <p:nvPr/>
        </p:nvSpPr>
        <p:spPr bwMode="auto">
          <a:xfrm flipV="1">
            <a:off x="6510338" y="5338763"/>
            <a:ext cx="0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6" name="Text Box 36"/>
          <p:cNvSpPr txBox="1">
            <a:spLocks noChangeArrowheads="1"/>
          </p:cNvSpPr>
          <p:nvPr/>
        </p:nvSpPr>
        <p:spPr bwMode="auto">
          <a:xfrm>
            <a:off x="7315200" y="2286000"/>
            <a:ext cx="1447800" cy="8604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</a:rPr>
              <a:t>Trade Creation</a:t>
            </a:r>
          </a:p>
        </p:txBody>
      </p:sp>
      <p:sp>
        <p:nvSpPr>
          <p:cNvPr id="552997" name="Freeform 37"/>
          <p:cNvSpPr>
            <a:spLocks/>
          </p:cNvSpPr>
          <p:nvPr/>
        </p:nvSpPr>
        <p:spPr bwMode="auto">
          <a:xfrm>
            <a:off x="7029450" y="3124200"/>
            <a:ext cx="1492250" cy="24892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672" y="384"/>
              </a:cxn>
              <a:cxn ang="0">
                <a:pos x="912" y="1200"/>
              </a:cxn>
              <a:cxn ang="0">
                <a:pos x="432" y="1536"/>
              </a:cxn>
              <a:cxn ang="0">
                <a:pos x="0" y="1392"/>
              </a:cxn>
            </a:cxnLst>
            <a:rect l="0" t="0" r="r" b="b"/>
            <a:pathLst>
              <a:path w="952" h="1568">
                <a:moveTo>
                  <a:pt x="624" y="0"/>
                </a:moveTo>
                <a:cubicBezTo>
                  <a:pt x="624" y="92"/>
                  <a:pt x="624" y="184"/>
                  <a:pt x="672" y="384"/>
                </a:cubicBezTo>
                <a:cubicBezTo>
                  <a:pt x="720" y="584"/>
                  <a:pt x="952" y="1008"/>
                  <a:pt x="912" y="1200"/>
                </a:cubicBezTo>
                <a:cubicBezTo>
                  <a:pt x="872" y="1392"/>
                  <a:pt x="584" y="1504"/>
                  <a:pt x="432" y="1536"/>
                </a:cubicBezTo>
                <a:cubicBezTo>
                  <a:pt x="280" y="1568"/>
                  <a:pt x="53" y="1515"/>
                  <a:pt x="0" y="1392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8" name="Freeform 38"/>
          <p:cNvSpPr>
            <a:spLocks/>
          </p:cNvSpPr>
          <p:nvPr/>
        </p:nvSpPr>
        <p:spPr bwMode="auto">
          <a:xfrm>
            <a:off x="6000750" y="5343525"/>
            <a:ext cx="1690688" cy="311150"/>
          </a:xfrm>
          <a:custGeom>
            <a:avLst/>
            <a:gdLst/>
            <a:ahLst/>
            <a:cxnLst>
              <a:cxn ang="0">
                <a:pos x="1065" y="141"/>
              </a:cxn>
              <a:cxn ang="0">
                <a:pos x="483" y="195"/>
              </a:cxn>
              <a:cxn ang="0">
                <a:pos x="120" y="150"/>
              </a:cxn>
              <a:cxn ang="0">
                <a:pos x="0" y="0"/>
              </a:cxn>
            </a:cxnLst>
            <a:rect l="0" t="0" r="r" b="b"/>
            <a:pathLst>
              <a:path w="1065" h="196">
                <a:moveTo>
                  <a:pt x="1065" y="141"/>
                </a:moveTo>
                <a:cubicBezTo>
                  <a:pt x="855" y="179"/>
                  <a:pt x="640" y="194"/>
                  <a:pt x="483" y="195"/>
                </a:cubicBezTo>
                <a:cubicBezTo>
                  <a:pt x="326" y="196"/>
                  <a:pt x="200" y="182"/>
                  <a:pt x="120" y="150"/>
                </a:cubicBezTo>
                <a:cubicBezTo>
                  <a:pt x="40" y="118"/>
                  <a:pt x="25" y="31"/>
                  <a:pt x="0" y="0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9" name="Text Box 39"/>
          <p:cNvSpPr txBox="1">
            <a:spLocks noChangeArrowheads="1"/>
          </p:cNvSpPr>
          <p:nvPr/>
        </p:nvSpPr>
        <p:spPr bwMode="auto">
          <a:xfrm>
            <a:off x="1371600" y="1981200"/>
            <a:ext cx="2971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FTA of Country A and Country B:</a:t>
            </a:r>
          </a:p>
        </p:txBody>
      </p:sp>
      <p:sp>
        <p:nvSpPr>
          <p:cNvPr id="553000" name="Line 40"/>
          <p:cNvSpPr>
            <a:spLocks noChangeShapeType="1"/>
          </p:cNvSpPr>
          <p:nvPr/>
        </p:nvSpPr>
        <p:spPr bwMode="auto">
          <a:xfrm flipV="1">
            <a:off x="5105400" y="3352800"/>
            <a:ext cx="0" cy="523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1" name="Line 41"/>
          <p:cNvSpPr>
            <a:spLocks noChangeShapeType="1"/>
          </p:cNvSpPr>
          <p:nvPr/>
        </p:nvSpPr>
        <p:spPr bwMode="auto">
          <a:xfrm flipH="1">
            <a:off x="6858000" y="4953000"/>
            <a:ext cx="328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2" name="Line 42"/>
          <p:cNvSpPr>
            <a:spLocks noChangeShapeType="1"/>
          </p:cNvSpPr>
          <p:nvPr/>
        </p:nvSpPr>
        <p:spPr bwMode="auto">
          <a:xfrm>
            <a:off x="5834063" y="4953000"/>
            <a:ext cx="3381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0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 340, Deardorff, Lecture 18: PTAs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703-B76F-5B47-AEBF-FA66D182A610}" type="slidenum">
              <a:rPr lang="en-US"/>
              <a:pPr/>
              <a:t>9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</a:t>
            </a:r>
            <a:r>
              <a:rPr lang="en-US" dirty="0" smtClean="0"/>
              <a:t>FTAs</a:t>
            </a:r>
            <a:endParaRPr lang="en-US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Sensitive sectors</a:t>
            </a:r>
          </a:p>
          <a:p>
            <a:pPr lvl="1"/>
            <a:r>
              <a:rPr lang="en-US" dirty="0" smtClean="0">
                <a:ea typeface="Arial" pitchFamily="-65" charset="0"/>
                <a:cs typeface="Arial" pitchFamily="-65" charset="0"/>
              </a:rPr>
              <a:t>Area a is </a:t>
            </a:r>
          </a:p>
          <a:p>
            <a:pPr lvl="2"/>
            <a:r>
              <a:rPr lang="en-US" dirty="0" smtClean="0">
                <a:ea typeface="Arial" pitchFamily="-65" charset="0"/>
                <a:cs typeface="Arial" pitchFamily="-65" charset="0"/>
              </a:rPr>
              <a:t>The loss to producers</a:t>
            </a:r>
          </a:p>
          <a:p>
            <a:pPr lvl="2"/>
            <a:r>
              <a:rPr lang="en-US" dirty="0" smtClean="0">
                <a:ea typeface="Arial" pitchFamily="-65" charset="0"/>
                <a:cs typeface="Arial" pitchFamily="-65" charset="0"/>
              </a:rPr>
              <a:t>Part of the gain to consumers</a:t>
            </a:r>
          </a:p>
          <a:p>
            <a:pPr lvl="2"/>
            <a:r>
              <a:rPr lang="en-US" dirty="0" smtClean="0">
                <a:ea typeface="Arial" pitchFamily="-65" charset="0"/>
                <a:cs typeface="Arial" pitchFamily="-65" charset="0"/>
              </a:rPr>
              <a:t>The main reason why a sector would lobby to be named “sensitive” and excluded from the tariff cut on country B</a:t>
            </a:r>
          </a:p>
          <a:p>
            <a:pPr lvl="1"/>
            <a:r>
              <a:rPr lang="en-US" dirty="0" smtClean="0">
                <a:ea typeface="Arial" pitchFamily="-65" charset="0"/>
                <a:cs typeface="Arial" pitchFamily="-65" charset="0"/>
              </a:rPr>
              <a:t>See how it, and the gains and losses from PTA, varies with changing costs:</a:t>
            </a: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360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1232</Words>
  <Application>Microsoft Macintosh PowerPoint</Application>
  <PresentationFormat>On-screen Show (4:3)</PresentationFormat>
  <Paragraphs>271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Dangers of Sensitive Sectors in FTAs</vt:lpstr>
      <vt:lpstr>One More Mega-FTA</vt:lpstr>
      <vt:lpstr>PowerPoint Presentation</vt:lpstr>
      <vt:lpstr>Pros and Cons of all FTAs </vt:lpstr>
      <vt:lpstr>Effects of FTAs</vt:lpstr>
      <vt:lpstr>Effects of FTAs</vt:lpstr>
      <vt:lpstr>Effects of FTAs</vt:lpstr>
      <vt:lpstr>Effects of FTAs</vt:lpstr>
      <vt:lpstr>Effects of FTAs</vt:lpstr>
      <vt:lpstr>PowerPoint Presentation</vt:lpstr>
      <vt:lpstr>PowerPoint Presentation</vt:lpstr>
      <vt:lpstr>Effects of FTAs</vt:lpstr>
      <vt:lpstr>Pros and Cons of all FTAs </vt:lpstr>
      <vt:lpstr>Additional Pros and Cons of Mega-FTAs </vt:lpstr>
      <vt:lpstr>Additional Pros and Cons of Mega-FTAs </vt:lpstr>
      <vt:lpstr>Implications of Mega-FTAs for the WTO </vt:lpstr>
      <vt:lpstr>Implications of Mega-FTAs for the WTO </vt:lpstr>
      <vt:lpstr>Implications of Mega-FTAs for the WTO </vt:lpstr>
      <vt:lpstr>Implications of Mega-FTAs for the WTO </vt:lpstr>
      <vt:lpstr>Implications of Mega-FTAs for China</vt:lpstr>
      <vt:lpstr>PowerPoint Presentation</vt:lpstr>
      <vt:lpstr>PowerPoint Presentation</vt:lpstr>
      <vt:lpstr>PowerPoint Presentation</vt:lpstr>
      <vt:lpstr>Implications of Mega-FTAs for China:  TPP</vt:lpstr>
      <vt:lpstr>Implications of Mega-FTAs for China:  TPP</vt:lpstr>
      <vt:lpstr>Implications of Mega-FTAs for China:  RCEP</vt:lpstr>
      <vt:lpstr>Implications of Mega-FTAs for China:  RCEP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Deardorff</dc:creator>
  <cp:lastModifiedBy>Alan Deardorff</cp:lastModifiedBy>
  <cp:revision>9</cp:revision>
  <dcterms:created xsi:type="dcterms:W3CDTF">2016-02-29T07:39:41Z</dcterms:created>
  <dcterms:modified xsi:type="dcterms:W3CDTF">2016-03-01T05:33:02Z</dcterms:modified>
</cp:coreProperties>
</file>